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0"/>
  </p:notesMasterIdLst>
  <p:sldIdLst>
    <p:sldId id="285" r:id="rId3"/>
    <p:sldId id="289" r:id="rId4"/>
    <p:sldId id="288" r:id="rId5"/>
    <p:sldId id="279" r:id="rId6"/>
    <p:sldId id="278" r:id="rId7"/>
    <p:sldId id="280" r:id="rId8"/>
    <p:sldId id="281" r:id="rId9"/>
    <p:sldId id="286" r:id="rId10"/>
    <p:sldId id="297" r:id="rId11"/>
    <p:sldId id="287" r:id="rId12"/>
    <p:sldId id="295" r:id="rId13"/>
    <p:sldId id="292" r:id="rId14"/>
    <p:sldId id="296" r:id="rId15"/>
    <p:sldId id="290" r:id="rId16"/>
    <p:sldId id="291" r:id="rId17"/>
    <p:sldId id="294" r:id="rId18"/>
    <p:sldId id="293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CC"/>
    <a:srgbClr val="CCCCFF"/>
    <a:srgbClr val="99FFCC"/>
    <a:srgbClr val="FFCC99"/>
    <a:srgbClr val="99CCFF"/>
    <a:srgbClr val="66FF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5572" autoAdjust="0"/>
  </p:normalViewPr>
  <p:slideViewPr>
    <p:cSldViewPr snapToGrid="0">
      <p:cViewPr varScale="1">
        <p:scale>
          <a:sx n="88" d="100"/>
          <a:sy n="88" d="100"/>
        </p:scale>
        <p:origin x="18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9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4DBAF-A8FD-4C26-A16E-008638069867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037068-BFED-4528-80B3-E34DC67EEA4E}">
      <dgm:prSet phldrT="[Text]" custT="1"/>
      <dgm:spPr/>
      <dgm:t>
        <a:bodyPr/>
        <a:lstStyle/>
        <a:p>
          <a:pPr algn="just"/>
          <a:r>
            <a:rPr lang="en-US" sz="1400" dirty="0" smtClean="0"/>
            <a:t>On 6</a:t>
          </a:r>
          <a:r>
            <a:rPr lang="en-US" sz="1400" baseline="30000" dirty="0" smtClean="0"/>
            <a:t>th</a:t>
          </a:r>
          <a:r>
            <a:rPr lang="en-US" sz="1400" dirty="0" smtClean="0"/>
            <a:t> of December 2023 €96740 worth of cocaine located after a search of a house in the </a:t>
          </a:r>
          <a:r>
            <a:rPr lang="en-US" sz="1400" dirty="0" err="1" smtClean="0"/>
            <a:t>Nenagh</a:t>
          </a:r>
          <a:r>
            <a:rPr lang="en-US" sz="1400" dirty="0" smtClean="0"/>
            <a:t> area. Seizure currently being investigated. </a:t>
          </a:r>
          <a:endParaRPr lang="en-US" sz="1400" dirty="0"/>
        </a:p>
      </dgm:t>
    </dgm:pt>
    <dgm:pt modelId="{7B769287-4EF1-425C-B48D-C0099B894533}" type="parTrans" cxnId="{188821A8-1967-4DB2-B860-C6B75A6E6C18}">
      <dgm:prSet/>
      <dgm:spPr/>
      <dgm:t>
        <a:bodyPr/>
        <a:lstStyle/>
        <a:p>
          <a:endParaRPr lang="en-US"/>
        </a:p>
      </dgm:t>
    </dgm:pt>
    <dgm:pt modelId="{5E006726-F222-4BDC-981E-2FB72FCC5760}" type="sibTrans" cxnId="{188821A8-1967-4DB2-B860-C6B75A6E6C18}">
      <dgm:prSet/>
      <dgm:spPr/>
      <dgm:t>
        <a:bodyPr/>
        <a:lstStyle/>
        <a:p>
          <a:endParaRPr lang="en-US"/>
        </a:p>
      </dgm:t>
    </dgm:pt>
    <dgm:pt modelId="{7707BF32-FD0C-496E-BB9B-BF543528B76B}">
      <dgm:prSet custT="1"/>
      <dgm:spPr/>
      <dgm:t>
        <a:bodyPr/>
        <a:lstStyle/>
        <a:p>
          <a:pPr algn="just"/>
          <a:r>
            <a:rPr lang="en-IE" sz="1400" dirty="0" smtClean="0"/>
            <a:t>On the 17th July, 2023, a vehicle was stopped and searched in Cashel. During the search a hidden compartment was located between the rear seats and boot. Contained within was 4 black bags, each containing a large quantity of cannabis. Male arrested at the scene for an offence contrary to Section 15 MDA. Value of drugs seized €55,000. </a:t>
          </a:r>
          <a:endParaRPr lang="en-US" sz="1400" dirty="0"/>
        </a:p>
      </dgm:t>
    </dgm:pt>
    <dgm:pt modelId="{B49D0783-DDC7-4B08-B2E9-B6E9430F168D}" type="parTrans" cxnId="{F27EA44E-BEC6-4672-BF25-87A0468E7BD9}">
      <dgm:prSet/>
      <dgm:spPr/>
      <dgm:t>
        <a:bodyPr/>
        <a:lstStyle/>
        <a:p>
          <a:endParaRPr lang="en-US"/>
        </a:p>
      </dgm:t>
    </dgm:pt>
    <dgm:pt modelId="{F4B7A4D0-AE81-4DE7-A5BD-D4ED391C40C5}" type="sibTrans" cxnId="{F27EA44E-BEC6-4672-BF25-87A0468E7BD9}">
      <dgm:prSet/>
      <dgm:spPr/>
      <dgm:t>
        <a:bodyPr/>
        <a:lstStyle/>
        <a:p>
          <a:endParaRPr lang="en-US"/>
        </a:p>
      </dgm:t>
    </dgm:pt>
    <dgm:pt modelId="{354A5478-0A46-4BC4-B1BE-2CAFCD80B1F6}" type="pres">
      <dgm:prSet presAssocID="{1E74DBAF-A8FD-4C26-A16E-00863806986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F4E7351-37DF-4575-8B72-CAB6826676B2}" type="pres">
      <dgm:prSet presAssocID="{7707BF32-FD0C-496E-BB9B-BF543528B76B}" presName="composite" presStyleCnt="0"/>
      <dgm:spPr/>
    </dgm:pt>
    <dgm:pt modelId="{8213BDAF-20B1-4210-A743-546BD6CA8634}" type="pres">
      <dgm:prSet presAssocID="{7707BF32-FD0C-496E-BB9B-BF543528B76B}" presName="rect1" presStyleLbl="bgImgPlace1" presStyleIdx="0" presStyleCnt="2" custScaleX="129312" custScaleY="95310" custLinFactNeighborX="-59835" custLinFactNeighborY="-199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E36FDC-4861-4BF4-8C40-5ACAA90324B7}" type="pres">
      <dgm:prSet presAssocID="{7707BF32-FD0C-496E-BB9B-BF543528B76B}" presName="rect2" presStyleLbl="node1" presStyleIdx="0" presStyleCnt="2" custScaleX="202661" custScaleY="159688" custLinFactNeighborX="3659" custLinFactNeighborY="90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C4270-C122-4845-9F59-3DB3148A16A2}" type="pres">
      <dgm:prSet presAssocID="{F4B7A4D0-AE81-4DE7-A5BD-D4ED391C40C5}" presName="sibTrans" presStyleCnt="0"/>
      <dgm:spPr/>
    </dgm:pt>
    <dgm:pt modelId="{9FB92DBC-DE32-41AD-AC63-4DCA8CF41807}" type="pres">
      <dgm:prSet presAssocID="{42037068-BFED-4528-80B3-E34DC67EEA4E}" presName="composite" presStyleCnt="0"/>
      <dgm:spPr/>
    </dgm:pt>
    <dgm:pt modelId="{B901FC9E-4F0D-4F3B-A18F-5F52C6F39797}" type="pres">
      <dgm:prSet presAssocID="{42037068-BFED-4528-80B3-E34DC67EEA4E}" presName="rect1" presStyleLbl="bgImgPlace1" presStyleIdx="1" presStyleCnt="2" custScaleY="97858" custLinFactNeighborX="-28156" custLinFactNeighborY="-221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2DE999-F50E-4D37-B442-9940BE519A0F}" type="pres">
      <dgm:prSet presAssocID="{42037068-BFED-4528-80B3-E34DC67EEA4E}" presName="rect2" presStyleLbl="node1" presStyleIdx="1" presStyleCnt="2" custAng="0" custScaleX="147137" custScaleY="131519" custLinFactNeighborX="54487" custLinFactNeighborY="77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9EA992-E5AD-43F9-A1AB-C1CD3ACC8B8A}" type="presOf" srcId="{42037068-BFED-4528-80B3-E34DC67EEA4E}" destId="{F22DE999-F50E-4D37-B442-9940BE519A0F}" srcOrd="0" destOrd="0" presId="urn:microsoft.com/office/officeart/2008/layout/BendingPictureBlocks"/>
    <dgm:cxn modelId="{DE9ABDD2-4A12-41DD-A993-4738E9FCE5FD}" type="presOf" srcId="{7707BF32-FD0C-496E-BB9B-BF543528B76B}" destId="{3BE36FDC-4861-4BF4-8C40-5ACAA90324B7}" srcOrd="0" destOrd="0" presId="urn:microsoft.com/office/officeart/2008/layout/BendingPictureBlocks"/>
    <dgm:cxn modelId="{188821A8-1967-4DB2-B860-C6B75A6E6C18}" srcId="{1E74DBAF-A8FD-4C26-A16E-008638069867}" destId="{42037068-BFED-4528-80B3-E34DC67EEA4E}" srcOrd="1" destOrd="0" parTransId="{7B769287-4EF1-425C-B48D-C0099B894533}" sibTransId="{5E006726-F222-4BDC-981E-2FB72FCC5760}"/>
    <dgm:cxn modelId="{0BAF6692-EC70-4CC0-ADF1-F1C6677B1A78}" type="presOf" srcId="{1E74DBAF-A8FD-4C26-A16E-008638069867}" destId="{354A5478-0A46-4BC4-B1BE-2CAFCD80B1F6}" srcOrd="0" destOrd="0" presId="urn:microsoft.com/office/officeart/2008/layout/BendingPictureBlocks"/>
    <dgm:cxn modelId="{F27EA44E-BEC6-4672-BF25-87A0468E7BD9}" srcId="{1E74DBAF-A8FD-4C26-A16E-008638069867}" destId="{7707BF32-FD0C-496E-BB9B-BF543528B76B}" srcOrd="0" destOrd="0" parTransId="{B49D0783-DDC7-4B08-B2E9-B6E9430F168D}" sibTransId="{F4B7A4D0-AE81-4DE7-A5BD-D4ED391C40C5}"/>
    <dgm:cxn modelId="{15BDB2A2-CD7C-4E92-A69D-2E8ECC5BE90F}" type="presParOf" srcId="{354A5478-0A46-4BC4-B1BE-2CAFCD80B1F6}" destId="{AF4E7351-37DF-4575-8B72-CAB6826676B2}" srcOrd="0" destOrd="0" presId="urn:microsoft.com/office/officeart/2008/layout/BendingPictureBlocks"/>
    <dgm:cxn modelId="{532C5EA3-23F9-44D7-99DD-5D70DCD84EAE}" type="presParOf" srcId="{AF4E7351-37DF-4575-8B72-CAB6826676B2}" destId="{8213BDAF-20B1-4210-A743-546BD6CA8634}" srcOrd="0" destOrd="0" presId="urn:microsoft.com/office/officeart/2008/layout/BendingPictureBlocks"/>
    <dgm:cxn modelId="{2822BA3D-098C-4A57-94B9-BDFC992D7E90}" type="presParOf" srcId="{AF4E7351-37DF-4575-8B72-CAB6826676B2}" destId="{3BE36FDC-4861-4BF4-8C40-5ACAA90324B7}" srcOrd="1" destOrd="0" presId="urn:microsoft.com/office/officeart/2008/layout/BendingPictureBlocks"/>
    <dgm:cxn modelId="{757B878D-1CB7-49E3-82F9-E05CBB703ED5}" type="presParOf" srcId="{354A5478-0A46-4BC4-B1BE-2CAFCD80B1F6}" destId="{8C6C4270-C122-4845-9F59-3DB3148A16A2}" srcOrd="1" destOrd="0" presId="urn:microsoft.com/office/officeart/2008/layout/BendingPictureBlocks"/>
    <dgm:cxn modelId="{61902C86-70CE-459A-B8D7-D6FCC8B5F628}" type="presParOf" srcId="{354A5478-0A46-4BC4-B1BE-2CAFCD80B1F6}" destId="{9FB92DBC-DE32-41AD-AC63-4DCA8CF41807}" srcOrd="2" destOrd="0" presId="urn:microsoft.com/office/officeart/2008/layout/BendingPictureBlocks"/>
    <dgm:cxn modelId="{E61741E5-1B47-4B60-A8B0-6A89EC660A28}" type="presParOf" srcId="{9FB92DBC-DE32-41AD-AC63-4DCA8CF41807}" destId="{B901FC9E-4F0D-4F3B-A18F-5F52C6F39797}" srcOrd="0" destOrd="0" presId="urn:microsoft.com/office/officeart/2008/layout/BendingPictureBlocks"/>
    <dgm:cxn modelId="{0741F271-522C-47A4-98CC-5EC02F55A878}" type="presParOf" srcId="{9FB92DBC-DE32-41AD-AC63-4DCA8CF41807}" destId="{F22DE999-F50E-4D37-B442-9940BE519A0F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EC3C39-B2A8-4870-945F-95F7921AACF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E5432-1434-4EC7-89B9-7A9D99872786}">
      <dgm:prSet custT="1"/>
      <dgm:spPr/>
      <dgm:t>
        <a:bodyPr/>
        <a:lstStyle/>
        <a:p>
          <a:pPr algn="just"/>
          <a:r>
            <a:rPr lang="en-IE" sz="1200" dirty="0" smtClean="0"/>
            <a:t>An indoor soccer tournament was held recently in </a:t>
          </a:r>
          <a:r>
            <a:rPr lang="en-IE" sz="1200" dirty="0" err="1" smtClean="0"/>
            <a:t>Cholaiste</a:t>
          </a:r>
          <a:r>
            <a:rPr lang="en-IE" sz="1200" dirty="0" smtClean="0"/>
            <a:t> </a:t>
          </a:r>
          <a:r>
            <a:rPr lang="en-IE" sz="1200" dirty="0" err="1" smtClean="0"/>
            <a:t>Pobail</a:t>
          </a:r>
          <a:r>
            <a:rPr lang="en-IE" sz="1200" dirty="0" smtClean="0"/>
            <a:t>, Roscrea which was organised by Gardaí in </a:t>
          </a:r>
          <a:r>
            <a:rPr lang="en-IE" sz="1200" dirty="0" err="1" smtClean="0"/>
            <a:t>Nenagh</a:t>
          </a:r>
          <a:r>
            <a:rPr lang="en-IE" sz="1200" dirty="0" smtClean="0"/>
            <a:t>. Various different nationalities took part.</a:t>
          </a:r>
          <a:endParaRPr lang="en-US" sz="1200" dirty="0"/>
        </a:p>
      </dgm:t>
    </dgm:pt>
    <dgm:pt modelId="{68EC356B-AD31-4D57-83AA-D5780B131334}" type="sibTrans" cxnId="{2FD95A51-F6EF-48D7-B7E5-5B55C9438E4B}">
      <dgm:prSet/>
      <dgm:spPr/>
      <dgm:t>
        <a:bodyPr/>
        <a:lstStyle/>
        <a:p>
          <a:endParaRPr lang="en-US"/>
        </a:p>
      </dgm:t>
    </dgm:pt>
    <dgm:pt modelId="{873F6297-1B18-4642-BEC9-5772A3C58424}" type="parTrans" cxnId="{2FD95A51-F6EF-48D7-B7E5-5B55C9438E4B}">
      <dgm:prSet/>
      <dgm:spPr/>
      <dgm:t>
        <a:bodyPr/>
        <a:lstStyle/>
        <a:p>
          <a:endParaRPr lang="en-US"/>
        </a:p>
      </dgm:t>
    </dgm:pt>
    <dgm:pt modelId="{0A917BA6-21D7-4380-892C-9987B71C6333}" type="pres">
      <dgm:prSet presAssocID="{CBEC3C39-B2A8-4870-945F-95F7921AACF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A93EF78-354E-4343-818F-084A95858E41}" type="pres">
      <dgm:prSet presAssocID="{59CE5432-1434-4EC7-89B9-7A9D99872786}" presName="composite" presStyleCnt="0">
        <dgm:presLayoutVars>
          <dgm:chMax val="1"/>
          <dgm:chPref val="1"/>
        </dgm:presLayoutVars>
      </dgm:prSet>
      <dgm:spPr/>
    </dgm:pt>
    <dgm:pt modelId="{4BCD41CA-BCD5-49B1-9BC7-CF464B3DDF44}" type="pres">
      <dgm:prSet presAssocID="{59CE5432-1434-4EC7-89B9-7A9D99872786}" presName="Accent" presStyleLbl="trAlignAcc1" presStyleIdx="0" presStyleCnt="1" custLinFactNeighborX="-6375" custLinFactNeighborY="-1533">
        <dgm:presLayoutVars>
          <dgm:chMax val="0"/>
          <dgm:chPref val="0"/>
        </dgm:presLayoutVars>
      </dgm:prSet>
      <dgm:spPr/>
    </dgm:pt>
    <dgm:pt modelId="{EDBB1667-58E6-4FC3-8871-463F55303932}" type="pres">
      <dgm:prSet presAssocID="{59CE5432-1434-4EC7-89B9-7A9D99872786}" presName="Image" presStyleLbl="alignImgPlace1" presStyleIdx="0" presStyleCnt="1" custScaleX="106351" custLinFactNeighborX="368" custLinFactNeighborY="-798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BED3C6-6445-4545-9AA2-11C2A79CB5B3}" type="pres">
      <dgm:prSet presAssocID="{59CE5432-1434-4EC7-89B9-7A9D99872786}" presName="ChildComposite" presStyleCnt="0"/>
      <dgm:spPr/>
    </dgm:pt>
    <dgm:pt modelId="{2791DE4E-3992-4B07-AB48-BE74FF064FA5}" type="pres">
      <dgm:prSet presAssocID="{59CE5432-1434-4EC7-89B9-7A9D9987278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370DF38-B599-42D4-969E-768909FA6BFD}" type="pres">
      <dgm:prSet presAssocID="{59CE5432-1434-4EC7-89B9-7A9D99872786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3952F-3F47-4E72-BD93-D34E6D173FEA}" type="presOf" srcId="{CBEC3C39-B2A8-4870-945F-95F7921AACF7}" destId="{0A917BA6-21D7-4380-892C-9987B71C6333}" srcOrd="0" destOrd="0" presId="urn:microsoft.com/office/officeart/2008/layout/CaptionedPictures"/>
    <dgm:cxn modelId="{958E11A7-371A-46FB-B18D-FA318603CCA6}" type="presOf" srcId="{59CE5432-1434-4EC7-89B9-7A9D99872786}" destId="{D370DF38-B599-42D4-969E-768909FA6BFD}" srcOrd="0" destOrd="0" presId="urn:microsoft.com/office/officeart/2008/layout/CaptionedPictures"/>
    <dgm:cxn modelId="{2FD95A51-F6EF-48D7-B7E5-5B55C9438E4B}" srcId="{CBEC3C39-B2A8-4870-945F-95F7921AACF7}" destId="{59CE5432-1434-4EC7-89B9-7A9D99872786}" srcOrd="0" destOrd="0" parTransId="{873F6297-1B18-4642-BEC9-5772A3C58424}" sibTransId="{68EC356B-AD31-4D57-83AA-D5780B131334}"/>
    <dgm:cxn modelId="{38CD77AC-1B91-4942-BA6D-99A7DEBFBBAF}" type="presParOf" srcId="{0A917BA6-21D7-4380-892C-9987B71C6333}" destId="{AA93EF78-354E-4343-818F-084A95858E41}" srcOrd="0" destOrd="0" presId="urn:microsoft.com/office/officeart/2008/layout/CaptionedPictures"/>
    <dgm:cxn modelId="{00EBD954-2F90-4AA0-BBA7-43616A3F2CE2}" type="presParOf" srcId="{AA93EF78-354E-4343-818F-084A95858E41}" destId="{4BCD41CA-BCD5-49B1-9BC7-CF464B3DDF44}" srcOrd="0" destOrd="0" presId="urn:microsoft.com/office/officeart/2008/layout/CaptionedPictures"/>
    <dgm:cxn modelId="{59F2F219-F433-4D73-8AF5-907721785BB2}" type="presParOf" srcId="{AA93EF78-354E-4343-818F-084A95858E41}" destId="{EDBB1667-58E6-4FC3-8871-463F55303932}" srcOrd="1" destOrd="0" presId="urn:microsoft.com/office/officeart/2008/layout/CaptionedPictures"/>
    <dgm:cxn modelId="{8F7CF35F-EA33-4FBD-B3E7-D7921E755B70}" type="presParOf" srcId="{AA93EF78-354E-4343-818F-084A95858E41}" destId="{BFBED3C6-6445-4545-9AA2-11C2A79CB5B3}" srcOrd="2" destOrd="0" presId="urn:microsoft.com/office/officeart/2008/layout/CaptionedPictures"/>
    <dgm:cxn modelId="{CEC5BA3E-E399-49B8-9175-246075E5C782}" type="presParOf" srcId="{BFBED3C6-6445-4545-9AA2-11C2A79CB5B3}" destId="{2791DE4E-3992-4B07-AB48-BE74FF064FA5}" srcOrd="0" destOrd="0" presId="urn:microsoft.com/office/officeart/2008/layout/CaptionedPictures"/>
    <dgm:cxn modelId="{290CE100-95A7-456F-9026-45E45BE81B20}" type="presParOf" srcId="{BFBED3C6-6445-4545-9AA2-11C2A79CB5B3}" destId="{D370DF38-B599-42D4-969E-768909FA6BF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C4342-E10F-44B1-8544-6F24E742646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AFEF9-EC26-4C15-9EBA-DBBA48638320}">
      <dgm:prSet phldrT="[Text]"/>
      <dgm:spPr/>
      <dgm:t>
        <a:bodyPr/>
        <a:lstStyle/>
        <a:p>
          <a:pPr algn="just"/>
          <a:r>
            <a:rPr lang="en-IE" dirty="0" err="1" smtClean="0"/>
            <a:t>Clonmel</a:t>
          </a:r>
          <a:r>
            <a:rPr lang="en-IE" dirty="0" smtClean="0"/>
            <a:t> Community Policing Unit and Probationer Gardaí attended the </a:t>
          </a:r>
          <a:r>
            <a:rPr lang="en-IE" dirty="0" err="1" smtClean="0"/>
            <a:t>Clonmel</a:t>
          </a:r>
          <a:r>
            <a:rPr lang="en-IE" dirty="0" smtClean="0"/>
            <a:t> &amp; District Wheelchair Society’s annual Christmas Party.</a:t>
          </a:r>
          <a:endParaRPr lang="en-US" dirty="0"/>
        </a:p>
      </dgm:t>
    </dgm:pt>
    <dgm:pt modelId="{92A69264-6E3A-493A-99C7-9B50DD8F1362}" type="parTrans" cxnId="{D97CBF83-6DC7-4FC5-A533-96B62211A9B0}">
      <dgm:prSet/>
      <dgm:spPr/>
      <dgm:t>
        <a:bodyPr/>
        <a:lstStyle/>
        <a:p>
          <a:endParaRPr lang="en-US"/>
        </a:p>
      </dgm:t>
    </dgm:pt>
    <dgm:pt modelId="{A4BB4D7E-04F3-46F9-9054-E6F8625A1531}" type="sibTrans" cxnId="{D97CBF83-6DC7-4FC5-A533-96B62211A9B0}">
      <dgm:prSet/>
      <dgm:spPr/>
      <dgm:t>
        <a:bodyPr/>
        <a:lstStyle/>
        <a:p>
          <a:endParaRPr lang="en-US"/>
        </a:p>
      </dgm:t>
    </dgm:pt>
    <dgm:pt modelId="{42FDEC6D-F6EB-4728-A02C-ED4996379131}" type="pres">
      <dgm:prSet presAssocID="{1DAC4342-E10F-44B1-8544-6F24E742646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CD0B8AC1-8ED1-4FD5-9434-C7DE68716CE9}" type="pres">
      <dgm:prSet presAssocID="{F56AFEF9-EC26-4C15-9EBA-DBBA48638320}" presName="composite" presStyleCnt="0">
        <dgm:presLayoutVars>
          <dgm:chMax val="1"/>
          <dgm:chPref val="1"/>
        </dgm:presLayoutVars>
      </dgm:prSet>
      <dgm:spPr/>
    </dgm:pt>
    <dgm:pt modelId="{AFEE2A15-4FBD-4F11-BE14-76F4E203CEBA}" type="pres">
      <dgm:prSet presAssocID="{F56AFEF9-EC26-4C15-9EBA-DBBA48638320}" presName="Accent" presStyleLbl="trAlignAcc1" presStyleIdx="0" presStyleCnt="1" custLinFactNeighborX="-12226">
        <dgm:presLayoutVars>
          <dgm:chMax val="0"/>
          <dgm:chPref val="0"/>
        </dgm:presLayoutVars>
      </dgm:prSet>
      <dgm:spPr/>
    </dgm:pt>
    <dgm:pt modelId="{B5568CA0-F08A-4980-ADF0-274FA79629B6}" type="pres">
      <dgm:prSet presAssocID="{F56AFEF9-EC26-4C15-9EBA-DBBA48638320}" presName="Image" presStyleLbl="alignImgPlace1" presStyleIdx="0" presStyleCnt="1" custScaleX="102892" custLinFactNeighborX="-14111" custLinFactNeighborY="387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7526860-03D2-43EE-9F1D-E752A7823EC6}" type="pres">
      <dgm:prSet presAssocID="{F56AFEF9-EC26-4C15-9EBA-DBBA48638320}" presName="ChildComposite" presStyleCnt="0"/>
      <dgm:spPr/>
    </dgm:pt>
    <dgm:pt modelId="{0AA552C8-32ED-45F0-B810-6790533C91D8}" type="pres">
      <dgm:prSet presAssocID="{F56AFEF9-EC26-4C15-9EBA-DBBA4863832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14F38DE-236B-4DEE-8E24-F1F481889FD5}" type="pres">
      <dgm:prSet presAssocID="{F56AFEF9-EC26-4C15-9EBA-DBBA48638320}" presName="Parent" presStyleLbl="revTx" presStyleIdx="0" presStyleCnt="1" custLinFactNeighborX="-13970" custLinFactNeighborY="616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CBF83-6DC7-4FC5-A533-96B62211A9B0}" srcId="{1DAC4342-E10F-44B1-8544-6F24E742646F}" destId="{F56AFEF9-EC26-4C15-9EBA-DBBA48638320}" srcOrd="0" destOrd="0" parTransId="{92A69264-6E3A-493A-99C7-9B50DD8F1362}" sibTransId="{A4BB4D7E-04F3-46F9-9054-E6F8625A1531}"/>
    <dgm:cxn modelId="{7634DA64-63A7-417B-8DD0-1E1F028DB3E4}" type="presOf" srcId="{1DAC4342-E10F-44B1-8544-6F24E742646F}" destId="{42FDEC6D-F6EB-4728-A02C-ED4996379131}" srcOrd="0" destOrd="0" presId="urn:microsoft.com/office/officeart/2008/layout/CaptionedPictures"/>
    <dgm:cxn modelId="{796012A7-4324-4903-A58B-5D25E324984A}" type="presOf" srcId="{F56AFEF9-EC26-4C15-9EBA-DBBA48638320}" destId="{114F38DE-236B-4DEE-8E24-F1F481889FD5}" srcOrd="0" destOrd="0" presId="urn:microsoft.com/office/officeart/2008/layout/CaptionedPictures"/>
    <dgm:cxn modelId="{F1526195-200C-4497-9F19-5D3A8A49559F}" type="presParOf" srcId="{42FDEC6D-F6EB-4728-A02C-ED4996379131}" destId="{CD0B8AC1-8ED1-4FD5-9434-C7DE68716CE9}" srcOrd="0" destOrd="0" presId="urn:microsoft.com/office/officeart/2008/layout/CaptionedPictures"/>
    <dgm:cxn modelId="{536FE1EF-5260-4D07-A0AD-5EE12EA40DC8}" type="presParOf" srcId="{CD0B8AC1-8ED1-4FD5-9434-C7DE68716CE9}" destId="{AFEE2A15-4FBD-4F11-BE14-76F4E203CEBA}" srcOrd="0" destOrd="0" presId="urn:microsoft.com/office/officeart/2008/layout/CaptionedPictures"/>
    <dgm:cxn modelId="{6D7222EA-7AC2-443F-A251-3A8A429AA0C7}" type="presParOf" srcId="{CD0B8AC1-8ED1-4FD5-9434-C7DE68716CE9}" destId="{B5568CA0-F08A-4980-ADF0-274FA79629B6}" srcOrd="1" destOrd="0" presId="urn:microsoft.com/office/officeart/2008/layout/CaptionedPictures"/>
    <dgm:cxn modelId="{C9D80AE9-A27E-4DE3-9F68-85984CF30E5F}" type="presParOf" srcId="{CD0B8AC1-8ED1-4FD5-9434-C7DE68716CE9}" destId="{E7526860-03D2-43EE-9F1D-E752A7823EC6}" srcOrd="2" destOrd="0" presId="urn:microsoft.com/office/officeart/2008/layout/CaptionedPictures"/>
    <dgm:cxn modelId="{89D46040-E838-4F69-887C-5B51BDECE0A2}" type="presParOf" srcId="{E7526860-03D2-43EE-9F1D-E752A7823EC6}" destId="{0AA552C8-32ED-45F0-B810-6790533C91D8}" srcOrd="0" destOrd="0" presId="urn:microsoft.com/office/officeart/2008/layout/CaptionedPictures"/>
    <dgm:cxn modelId="{A6C93B59-DB22-411E-92E4-30C1D85EE588}" type="presParOf" srcId="{E7526860-03D2-43EE-9F1D-E752A7823EC6}" destId="{114F38DE-236B-4DEE-8E24-F1F481889FD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EC3C39-B2A8-4870-945F-95F7921AACF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E5432-1434-4EC7-89B9-7A9D99872786}">
      <dgm:prSet custT="1"/>
      <dgm:spPr/>
      <dgm:t>
        <a:bodyPr/>
        <a:lstStyle/>
        <a:p>
          <a:pPr algn="just"/>
          <a:r>
            <a:rPr lang="en-IE" sz="1200" dirty="0" smtClean="0"/>
            <a:t>Christmas and New Year Road Safety Enforcement Operation began November 30</a:t>
          </a:r>
          <a:r>
            <a:rPr lang="en-IE" sz="1200" baseline="30000" dirty="0" smtClean="0"/>
            <a:t>th </a:t>
          </a:r>
          <a:r>
            <a:rPr lang="en-IE" sz="1200" dirty="0" smtClean="0"/>
            <a:t>and continued right up to 4th January 2024. This operation focused on the dangers of driving under the influence of an intoxicant, driving without a seatbelt, speeding or using a mobile phone while driving. </a:t>
          </a:r>
          <a:endParaRPr lang="en-US" sz="1200" dirty="0"/>
        </a:p>
      </dgm:t>
    </dgm:pt>
    <dgm:pt modelId="{68EC356B-AD31-4D57-83AA-D5780B131334}" type="sibTrans" cxnId="{2FD95A51-F6EF-48D7-B7E5-5B55C9438E4B}">
      <dgm:prSet/>
      <dgm:spPr/>
      <dgm:t>
        <a:bodyPr/>
        <a:lstStyle/>
        <a:p>
          <a:endParaRPr lang="en-US"/>
        </a:p>
      </dgm:t>
    </dgm:pt>
    <dgm:pt modelId="{873F6297-1B18-4642-BEC9-5772A3C58424}" type="parTrans" cxnId="{2FD95A51-F6EF-48D7-B7E5-5B55C9438E4B}">
      <dgm:prSet/>
      <dgm:spPr/>
      <dgm:t>
        <a:bodyPr/>
        <a:lstStyle/>
        <a:p>
          <a:endParaRPr lang="en-US"/>
        </a:p>
      </dgm:t>
    </dgm:pt>
    <dgm:pt modelId="{0A917BA6-21D7-4380-892C-9987B71C6333}" type="pres">
      <dgm:prSet presAssocID="{CBEC3C39-B2A8-4870-945F-95F7921AACF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A93EF78-354E-4343-818F-084A95858E41}" type="pres">
      <dgm:prSet presAssocID="{59CE5432-1434-4EC7-89B9-7A9D99872786}" presName="composite" presStyleCnt="0">
        <dgm:presLayoutVars>
          <dgm:chMax val="1"/>
          <dgm:chPref val="1"/>
        </dgm:presLayoutVars>
      </dgm:prSet>
      <dgm:spPr/>
    </dgm:pt>
    <dgm:pt modelId="{4BCD41CA-BCD5-49B1-9BC7-CF464B3DDF44}" type="pres">
      <dgm:prSet presAssocID="{59CE5432-1434-4EC7-89B9-7A9D99872786}" presName="Accent" presStyleLbl="trAlignAcc1" presStyleIdx="0" presStyleCnt="1" custLinFactNeighborX="-6375" custLinFactNeighborY="-1533">
        <dgm:presLayoutVars>
          <dgm:chMax val="0"/>
          <dgm:chPref val="0"/>
        </dgm:presLayoutVars>
      </dgm:prSet>
      <dgm:spPr/>
    </dgm:pt>
    <dgm:pt modelId="{EDBB1667-58E6-4FC3-8871-463F55303932}" type="pres">
      <dgm:prSet presAssocID="{59CE5432-1434-4EC7-89B9-7A9D99872786}" presName="Image" presStyleLbl="alignImgPlace1" presStyleIdx="0" presStyleCnt="1" custLinFactNeighborX="368" custLinFactNeighborY="-798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BED3C6-6445-4545-9AA2-11C2A79CB5B3}" type="pres">
      <dgm:prSet presAssocID="{59CE5432-1434-4EC7-89B9-7A9D99872786}" presName="ChildComposite" presStyleCnt="0"/>
      <dgm:spPr/>
    </dgm:pt>
    <dgm:pt modelId="{2791DE4E-3992-4B07-AB48-BE74FF064FA5}" type="pres">
      <dgm:prSet presAssocID="{59CE5432-1434-4EC7-89B9-7A9D9987278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370DF38-B599-42D4-969E-768909FA6BFD}" type="pres">
      <dgm:prSet presAssocID="{59CE5432-1434-4EC7-89B9-7A9D99872786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3952F-3F47-4E72-BD93-D34E6D173FEA}" type="presOf" srcId="{CBEC3C39-B2A8-4870-945F-95F7921AACF7}" destId="{0A917BA6-21D7-4380-892C-9987B71C6333}" srcOrd="0" destOrd="0" presId="urn:microsoft.com/office/officeart/2008/layout/CaptionedPictures"/>
    <dgm:cxn modelId="{958E11A7-371A-46FB-B18D-FA318603CCA6}" type="presOf" srcId="{59CE5432-1434-4EC7-89B9-7A9D99872786}" destId="{D370DF38-B599-42D4-969E-768909FA6BFD}" srcOrd="0" destOrd="0" presId="urn:microsoft.com/office/officeart/2008/layout/CaptionedPictures"/>
    <dgm:cxn modelId="{2FD95A51-F6EF-48D7-B7E5-5B55C9438E4B}" srcId="{CBEC3C39-B2A8-4870-945F-95F7921AACF7}" destId="{59CE5432-1434-4EC7-89B9-7A9D99872786}" srcOrd="0" destOrd="0" parTransId="{873F6297-1B18-4642-BEC9-5772A3C58424}" sibTransId="{68EC356B-AD31-4D57-83AA-D5780B131334}"/>
    <dgm:cxn modelId="{38CD77AC-1B91-4942-BA6D-99A7DEBFBBAF}" type="presParOf" srcId="{0A917BA6-21D7-4380-892C-9987B71C6333}" destId="{AA93EF78-354E-4343-818F-084A95858E41}" srcOrd="0" destOrd="0" presId="urn:microsoft.com/office/officeart/2008/layout/CaptionedPictures"/>
    <dgm:cxn modelId="{00EBD954-2F90-4AA0-BBA7-43616A3F2CE2}" type="presParOf" srcId="{AA93EF78-354E-4343-818F-084A95858E41}" destId="{4BCD41CA-BCD5-49B1-9BC7-CF464B3DDF44}" srcOrd="0" destOrd="0" presId="urn:microsoft.com/office/officeart/2008/layout/CaptionedPictures"/>
    <dgm:cxn modelId="{59F2F219-F433-4D73-8AF5-907721785BB2}" type="presParOf" srcId="{AA93EF78-354E-4343-818F-084A95858E41}" destId="{EDBB1667-58E6-4FC3-8871-463F55303932}" srcOrd="1" destOrd="0" presId="urn:microsoft.com/office/officeart/2008/layout/CaptionedPictures"/>
    <dgm:cxn modelId="{8F7CF35F-EA33-4FBD-B3E7-D7921E755B70}" type="presParOf" srcId="{AA93EF78-354E-4343-818F-084A95858E41}" destId="{BFBED3C6-6445-4545-9AA2-11C2A79CB5B3}" srcOrd="2" destOrd="0" presId="urn:microsoft.com/office/officeart/2008/layout/CaptionedPictures"/>
    <dgm:cxn modelId="{CEC5BA3E-E399-49B8-9175-246075E5C782}" type="presParOf" srcId="{BFBED3C6-6445-4545-9AA2-11C2A79CB5B3}" destId="{2791DE4E-3992-4B07-AB48-BE74FF064FA5}" srcOrd="0" destOrd="0" presId="urn:microsoft.com/office/officeart/2008/layout/CaptionedPictures"/>
    <dgm:cxn modelId="{290CE100-95A7-456F-9026-45E45BE81B20}" type="presParOf" srcId="{BFBED3C6-6445-4545-9AA2-11C2A79CB5B3}" destId="{D370DF38-B599-42D4-969E-768909FA6BF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AC4342-E10F-44B1-8544-6F24E742646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F56AFEF9-EC26-4C15-9EBA-DBBA48638320}">
      <dgm:prSet phldrT="[Text]"/>
      <dgm:spPr/>
      <dgm:t>
        <a:bodyPr/>
        <a:lstStyle/>
        <a:p>
          <a:pPr algn="just"/>
          <a:r>
            <a:rPr lang="en-IE" dirty="0" smtClean="0"/>
            <a:t>Gardaí in </a:t>
          </a:r>
          <a:r>
            <a:rPr lang="en-IE" dirty="0" err="1" smtClean="0"/>
            <a:t>Nenagh</a:t>
          </a:r>
          <a:r>
            <a:rPr lang="en-IE" dirty="0" smtClean="0"/>
            <a:t> hosted a Community Engagement and Property Marking Day across the </a:t>
          </a:r>
          <a:r>
            <a:rPr lang="en-IE" dirty="0" err="1" smtClean="0"/>
            <a:t>Nenagh</a:t>
          </a:r>
          <a:r>
            <a:rPr lang="en-IE" dirty="0" smtClean="0"/>
            <a:t> CE Area where they marked trailers, power tools, bicycles and a large amount of other valuable property.</a:t>
          </a:r>
          <a:endParaRPr lang="en-US" dirty="0"/>
        </a:p>
      </dgm:t>
    </dgm:pt>
    <dgm:pt modelId="{92A69264-6E3A-493A-99C7-9B50DD8F1362}" type="parTrans" cxnId="{D97CBF83-6DC7-4FC5-A533-96B62211A9B0}">
      <dgm:prSet/>
      <dgm:spPr/>
      <dgm:t>
        <a:bodyPr/>
        <a:lstStyle/>
        <a:p>
          <a:endParaRPr lang="en-US"/>
        </a:p>
      </dgm:t>
    </dgm:pt>
    <dgm:pt modelId="{A4BB4D7E-04F3-46F9-9054-E6F8625A1531}" type="sibTrans" cxnId="{D97CBF83-6DC7-4FC5-A533-96B62211A9B0}">
      <dgm:prSet/>
      <dgm:spPr/>
      <dgm:t>
        <a:bodyPr/>
        <a:lstStyle/>
        <a:p>
          <a:endParaRPr lang="en-US"/>
        </a:p>
      </dgm:t>
    </dgm:pt>
    <dgm:pt modelId="{42FDEC6D-F6EB-4728-A02C-ED4996379131}" type="pres">
      <dgm:prSet presAssocID="{1DAC4342-E10F-44B1-8544-6F24E742646F}" presName="Name0" presStyleCnt="0">
        <dgm:presLayoutVars>
          <dgm:chMax/>
          <dgm:chPref/>
          <dgm:dir/>
        </dgm:presLayoutVars>
      </dgm:prSet>
      <dgm:spPr/>
    </dgm:pt>
    <dgm:pt modelId="{CD0B8AC1-8ED1-4FD5-9434-C7DE68716CE9}" type="pres">
      <dgm:prSet presAssocID="{F56AFEF9-EC26-4C15-9EBA-DBBA48638320}" presName="composite" presStyleCnt="0">
        <dgm:presLayoutVars>
          <dgm:chMax val="1"/>
          <dgm:chPref val="1"/>
        </dgm:presLayoutVars>
      </dgm:prSet>
      <dgm:spPr/>
    </dgm:pt>
    <dgm:pt modelId="{AFEE2A15-4FBD-4F11-BE14-76F4E203CEBA}" type="pres">
      <dgm:prSet presAssocID="{F56AFEF9-EC26-4C15-9EBA-DBBA48638320}" presName="Accent" presStyleLbl="trAlignAcc1" presStyleIdx="0" presStyleCnt="1" custLinFactNeighborX="-12226">
        <dgm:presLayoutVars>
          <dgm:chMax val="0"/>
          <dgm:chPref val="0"/>
        </dgm:presLayoutVars>
      </dgm:prSet>
      <dgm:spPr/>
    </dgm:pt>
    <dgm:pt modelId="{B5568CA0-F08A-4980-ADF0-274FA79629B6}" type="pres">
      <dgm:prSet presAssocID="{F56AFEF9-EC26-4C15-9EBA-DBBA48638320}" presName="Image" presStyleLbl="alignImgPlace1" presStyleIdx="0" presStyleCnt="1" custScaleX="102892" custLinFactNeighborX="-14111" custLinFactNeighborY="387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7526860-03D2-43EE-9F1D-E752A7823EC6}" type="pres">
      <dgm:prSet presAssocID="{F56AFEF9-EC26-4C15-9EBA-DBBA48638320}" presName="ChildComposite" presStyleCnt="0"/>
      <dgm:spPr/>
    </dgm:pt>
    <dgm:pt modelId="{0AA552C8-32ED-45F0-B810-6790533C91D8}" type="pres">
      <dgm:prSet presAssocID="{F56AFEF9-EC26-4C15-9EBA-DBBA4863832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14F38DE-236B-4DEE-8E24-F1F481889FD5}" type="pres">
      <dgm:prSet presAssocID="{F56AFEF9-EC26-4C15-9EBA-DBBA48638320}" presName="Parent" presStyleLbl="revTx" presStyleIdx="0" presStyleCnt="1" custLinFactNeighborX="-13970" custLinFactNeighborY="616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CBF83-6DC7-4FC5-A533-96B62211A9B0}" srcId="{1DAC4342-E10F-44B1-8544-6F24E742646F}" destId="{F56AFEF9-EC26-4C15-9EBA-DBBA48638320}" srcOrd="0" destOrd="0" parTransId="{92A69264-6E3A-493A-99C7-9B50DD8F1362}" sibTransId="{A4BB4D7E-04F3-46F9-9054-E6F8625A1531}"/>
    <dgm:cxn modelId="{7634DA64-63A7-417B-8DD0-1E1F028DB3E4}" type="presOf" srcId="{1DAC4342-E10F-44B1-8544-6F24E742646F}" destId="{42FDEC6D-F6EB-4728-A02C-ED4996379131}" srcOrd="0" destOrd="0" presId="urn:microsoft.com/office/officeart/2008/layout/CaptionedPictures"/>
    <dgm:cxn modelId="{796012A7-4324-4903-A58B-5D25E324984A}" type="presOf" srcId="{F56AFEF9-EC26-4C15-9EBA-DBBA48638320}" destId="{114F38DE-236B-4DEE-8E24-F1F481889FD5}" srcOrd="0" destOrd="0" presId="urn:microsoft.com/office/officeart/2008/layout/CaptionedPictures"/>
    <dgm:cxn modelId="{F1526195-200C-4497-9F19-5D3A8A49559F}" type="presParOf" srcId="{42FDEC6D-F6EB-4728-A02C-ED4996379131}" destId="{CD0B8AC1-8ED1-4FD5-9434-C7DE68716CE9}" srcOrd="0" destOrd="0" presId="urn:microsoft.com/office/officeart/2008/layout/CaptionedPictures"/>
    <dgm:cxn modelId="{536FE1EF-5260-4D07-A0AD-5EE12EA40DC8}" type="presParOf" srcId="{CD0B8AC1-8ED1-4FD5-9434-C7DE68716CE9}" destId="{AFEE2A15-4FBD-4F11-BE14-76F4E203CEBA}" srcOrd="0" destOrd="0" presId="urn:microsoft.com/office/officeart/2008/layout/CaptionedPictures"/>
    <dgm:cxn modelId="{6D7222EA-7AC2-443F-A251-3A8A429AA0C7}" type="presParOf" srcId="{CD0B8AC1-8ED1-4FD5-9434-C7DE68716CE9}" destId="{B5568CA0-F08A-4980-ADF0-274FA79629B6}" srcOrd="1" destOrd="0" presId="urn:microsoft.com/office/officeart/2008/layout/CaptionedPictures"/>
    <dgm:cxn modelId="{C9D80AE9-A27E-4DE3-9F68-85984CF30E5F}" type="presParOf" srcId="{CD0B8AC1-8ED1-4FD5-9434-C7DE68716CE9}" destId="{E7526860-03D2-43EE-9F1D-E752A7823EC6}" srcOrd="2" destOrd="0" presId="urn:microsoft.com/office/officeart/2008/layout/CaptionedPictures"/>
    <dgm:cxn modelId="{89D46040-E838-4F69-887C-5B51BDECE0A2}" type="presParOf" srcId="{E7526860-03D2-43EE-9F1D-E752A7823EC6}" destId="{0AA552C8-32ED-45F0-B810-6790533C91D8}" srcOrd="0" destOrd="0" presId="urn:microsoft.com/office/officeart/2008/layout/CaptionedPictures"/>
    <dgm:cxn modelId="{A6C93B59-DB22-411E-92E4-30C1D85EE588}" type="presParOf" srcId="{E7526860-03D2-43EE-9F1D-E752A7823EC6}" destId="{114F38DE-236B-4DEE-8E24-F1F481889FD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3BDAF-20B1-4210-A743-546BD6CA8634}">
      <dsp:nvSpPr>
        <dsp:cNvPr id="0" name=""/>
        <dsp:cNvSpPr/>
      </dsp:nvSpPr>
      <dsp:spPr>
        <a:xfrm>
          <a:off x="219096" y="1000734"/>
          <a:ext cx="3660076" cy="22689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36FDC-4861-4BF4-8C40-5ACAA90324B7}">
      <dsp:nvSpPr>
        <dsp:cNvPr id="0" name=""/>
        <dsp:cNvSpPr/>
      </dsp:nvSpPr>
      <dsp:spPr>
        <a:xfrm>
          <a:off x="541798" y="3351115"/>
          <a:ext cx="3108796" cy="2449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On the 17th July, 2023, a vehicle was stopped and searched in Cashel. During the search a hidden compartment was located between the rear seats and boot. Contained within was 4 black bags, each containing a large quantity of cannabis. Male arrested at the scene for an offence contrary to Section 15 MDA. Value of drugs seized €55,000. </a:t>
          </a:r>
          <a:endParaRPr lang="en-US" sz="1400" kern="1200" dirty="0"/>
        </a:p>
      </dsp:txBody>
      <dsp:txXfrm>
        <a:off x="541798" y="3351115"/>
        <a:ext cx="3108796" cy="2449595"/>
      </dsp:txXfrm>
    </dsp:sp>
    <dsp:sp modelId="{B901FC9E-4F0D-4F3B-A18F-5F52C6F39797}">
      <dsp:nvSpPr>
        <dsp:cNvPr id="0" name=""/>
        <dsp:cNvSpPr/>
      </dsp:nvSpPr>
      <dsp:spPr>
        <a:xfrm>
          <a:off x="6688951" y="1040891"/>
          <a:ext cx="2830423" cy="232959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DE999-F50E-4D37-B442-9940BE519A0F}">
      <dsp:nvSpPr>
        <dsp:cNvPr id="0" name=""/>
        <dsp:cNvSpPr/>
      </dsp:nvSpPr>
      <dsp:spPr>
        <a:xfrm>
          <a:off x="6905737" y="3497662"/>
          <a:ext cx="2257064" cy="2017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 6</a:t>
          </a:r>
          <a:r>
            <a:rPr lang="en-US" sz="1400" kern="1200" baseline="30000" dirty="0" smtClean="0"/>
            <a:t>th</a:t>
          </a:r>
          <a:r>
            <a:rPr lang="en-US" sz="1400" kern="1200" dirty="0" smtClean="0"/>
            <a:t> of December 2023 €96740 worth of cocaine located after a search of a house in the </a:t>
          </a:r>
          <a:r>
            <a:rPr lang="en-US" sz="1400" kern="1200" dirty="0" err="1" smtClean="0"/>
            <a:t>Nenagh</a:t>
          </a:r>
          <a:r>
            <a:rPr lang="en-US" sz="1400" kern="1200" dirty="0" smtClean="0"/>
            <a:t> area. Seizure currently being investigated. </a:t>
          </a:r>
          <a:endParaRPr lang="en-US" sz="1400" kern="1200" dirty="0"/>
        </a:p>
      </dsp:txBody>
      <dsp:txXfrm>
        <a:off x="6905737" y="3497662"/>
        <a:ext cx="2257064" cy="2017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D41CA-BCD5-49B1-9BC7-CF464B3DDF44}">
      <dsp:nvSpPr>
        <dsp:cNvPr id="0" name=""/>
        <dsp:cNvSpPr/>
      </dsp:nvSpPr>
      <dsp:spPr>
        <a:xfrm>
          <a:off x="0" y="99421"/>
          <a:ext cx="3641431" cy="4284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B1667-58E6-4FC3-8871-463F55303932}">
      <dsp:nvSpPr>
        <dsp:cNvPr id="0" name=""/>
        <dsp:cNvSpPr/>
      </dsp:nvSpPr>
      <dsp:spPr>
        <a:xfrm>
          <a:off x="90061" y="114049"/>
          <a:ext cx="3485428" cy="278462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0DF38-B599-42D4-969E-768909FA6BFD}">
      <dsp:nvSpPr>
        <dsp:cNvPr id="0" name=""/>
        <dsp:cNvSpPr/>
      </dsp:nvSpPr>
      <dsp:spPr>
        <a:xfrm>
          <a:off x="182071" y="3121080"/>
          <a:ext cx="3277287" cy="1156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An indoor soccer tournament was held recently in </a:t>
          </a:r>
          <a:r>
            <a:rPr lang="en-IE" sz="1200" kern="1200" dirty="0" err="1" smtClean="0"/>
            <a:t>Cholaiste</a:t>
          </a:r>
          <a:r>
            <a:rPr lang="en-IE" sz="1200" kern="1200" dirty="0" smtClean="0"/>
            <a:t> </a:t>
          </a:r>
          <a:r>
            <a:rPr lang="en-IE" sz="1200" kern="1200" dirty="0" err="1" smtClean="0"/>
            <a:t>Pobail</a:t>
          </a:r>
          <a:r>
            <a:rPr lang="en-IE" sz="1200" kern="1200" dirty="0" smtClean="0"/>
            <a:t>, Roscrea which was organised by Gardaí in </a:t>
          </a:r>
          <a:r>
            <a:rPr lang="en-IE" sz="1200" kern="1200" dirty="0" err="1" smtClean="0"/>
            <a:t>Nenagh</a:t>
          </a:r>
          <a:r>
            <a:rPr lang="en-IE" sz="1200" kern="1200" dirty="0" smtClean="0"/>
            <a:t>. Various different nationalities took part.</a:t>
          </a:r>
          <a:endParaRPr lang="en-US" sz="1200" kern="1200" dirty="0"/>
        </a:p>
      </dsp:txBody>
      <dsp:txXfrm>
        <a:off x="182071" y="3121080"/>
        <a:ext cx="3277287" cy="1156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2A15-4FBD-4F11-BE14-76F4E203CEBA}">
      <dsp:nvSpPr>
        <dsp:cNvPr id="0" name=""/>
        <dsp:cNvSpPr/>
      </dsp:nvSpPr>
      <dsp:spPr>
        <a:xfrm>
          <a:off x="167030" y="0"/>
          <a:ext cx="2982661" cy="35090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68CA0-F08A-4980-ADF0-274FA79629B6}">
      <dsp:nvSpPr>
        <dsp:cNvPr id="0" name=""/>
        <dsp:cNvSpPr/>
      </dsp:nvSpPr>
      <dsp:spPr>
        <a:xfrm>
          <a:off x="263212" y="228652"/>
          <a:ext cx="2762028" cy="228085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F38DE-236B-4DEE-8E24-F1F481889FD5}">
      <dsp:nvSpPr>
        <dsp:cNvPr id="0" name=""/>
        <dsp:cNvSpPr/>
      </dsp:nvSpPr>
      <dsp:spPr>
        <a:xfrm>
          <a:off x="305814" y="2479600"/>
          <a:ext cx="2684395" cy="947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err="1" smtClean="0"/>
            <a:t>Clonmel</a:t>
          </a:r>
          <a:r>
            <a:rPr lang="en-IE" sz="1200" kern="1200" dirty="0" smtClean="0"/>
            <a:t> Community Policing Unit and Probationer Gardaí attended the </a:t>
          </a:r>
          <a:r>
            <a:rPr lang="en-IE" sz="1200" kern="1200" dirty="0" err="1" smtClean="0"/>
            <a:t>Clonmel</a:t>
          </a:r>
          <a:r>
            <a:rPr lang="en-IE" sz="1200" kern="1200" dirty="0" smtClean="0"/>
            <a:t> &amp; District Wheelchair Society’s annual Christmas Party.</a:t>
          </a:r>
          <a:endParaRPr lang="en-US" sz="1200" kern="1200" dirty="0"/>
        </a:p>
      </dsp:txBody>
      <dsp:txXfrm>
        <a:off x="305814" y="2479600"/>
        <a:ext cx="2684395" cy="947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D41CA-BCD5-49B1-9BC7-CF464B3DDF44}">
      <dsp:nvSpPr>
        <dsp:cNvPr id="0" name=""/>
        <dsp:cNvSpPr/>
      </dsp:nvSpPr>
      <dsp:spPr>
        <a:xfrm>
          <a:off x="0" y="101577"/>
          <a:ext cx="3637874" cy="42798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B1667-58E6-4FC3-8871-463F55303932}">
      <dsp:nvSpPr>
        <dsp:cNvPr id="0" name=""/>
        <dsp:cNvSpPr/>
      </dsp:nvSpPr>
      <dsp:spPr>
        <a:xfrm>
          <a:off x="195720" y="116190"/>
          <a:ext cx="3274087" cy="27819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0DF38-B599-42D4-969E-768909FA6BFD}">
      <dsp:nvSpPr>
        <dsp:cNvPr id="0" name=""/>
        <dsp:cNvSpPr/>
      </dsp:nvSpPr>
      <dsp:spPr>
        <a:xfrm>
          <a:off x="183671" y="3120286"/>
          <a:ext cx="3274087" cy="11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Christmas and New Year Road Safety Enforcement Operation began November 30</a:t>
          </a:r>
          <a:r>
            <a:rPr lang="en-IE" sz="1200" kern="1200" baseline="30000" dirty="0" smtClean="0"/>
            <a:t>th </a:t>
          </a:r>
          <a:r>
            <a:rPr lang="en-IE" sz="1200" kern="1200" dirty="0" smtClean="0"/>
            <a:t>and continued right up to 4th January 2024. This operation focused on the dangers of driving under the influence of an intoxicant, driving without a seatbelt, speeding or using a mobile phone while driving. </a:t>
          </a:r>
          <a:endParaRPr lang="en-US" sz="1200" kern="1200" dirty="0"/>
        </a:p>
      </dsp:txBody>
      <dsp:txXfrm>
        <a:off x="183671" y="3120286"/>
        <a:ext cx="3274087" cy="115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2A15-4FBD-4F11-BE14-76F4E203CEBA}">
      <dsp:nvSpPr>
        <dsp:cNvPr id="0" name=""/>
        <dsp:cNvSpPr/>
      </dsp:nvSpPr>
      <dsp:spPr>
        <a:xfrm>
          <a:off x="167030" y="0"/>
          <a:ext cx="2982661" cy="35090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68CA0-F08A-4980-ADF0-274FA79629B6}">
      <dsp:nvSpPr>
        <dsp:cNvPr id="0" name=""/>
        <dsp:cNvSpPr/>
      </dsp:nvSpPr>
      <dsp:spPr>
        <a:xfrm>
          <a:off x="263212" y="228652"/>
          <a:ext cx="2762028" cy="228085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F38DE-236B-4DEE-8E24-F1F481889FD5}">
      <dsp:nvSpPr>
        <dsp:cNvPr id="0" name=""/>
        <dsp:cNvSpPr/>
      </dsp:nvSpPr>
      <dsp:spPr>
        <a:xfrm>
          <a:off x="305814" y="2479600"/>
          <a:ext cx="2684395" cy="947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kern="1200" dirty="0" smtClean="0"/>
            <a:t>Gardaí in </a:t>
          </a:r>
          <a:r>
            <a:rPr lang="en-IE" sz="1000" kern="1200" dirty="0" err="1" smtClean="0"/>
            <a:t>Nenagh</a:t>
          </a:r>
          <a:r>
            <a:rPr lang="en-IE" sz="1000" kern="1200" dirty="0" smtClean="0"/>
            <a:t> hosted a Community Engagement and Property Marking Day across the </a:t>
          </a:r>
          <a:r>
            <a:rPr lang="en-IE" sz="1000" kern="1200" dirty="0" err="1" smtClean="0"/>
            <a:t>Nenagh</a:t>
          </a:r>
          <a:r>
            <a:rPr lang="en-IE" sz="1000" kern="1200" dirty="0" smtClean="0"/>
            <a:t> CE Area where they marked trailers, power tools, bicycles and a large amount of other valuable property.</a:t>
          </a:r>
          <a:endParaRPr lang="en-US" sz="1000" kern="1200" dirty="0"/>
        </a:p>
      </dsp:txBody>
      <dsp:txXfrm>
        <a:off x="305814" y="2479600"/>
        <a:ext cx="2684395" cy="94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03B9-3C5E-4B97-BA2B-921170779E42}" type="datetimeFigureOut">
              <a:rPr lang="en-IE" smtClean="0"/>
              <a:pPr/>
              <a:t>26/02/2024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BA6A5-93DA-4ED9-B94C-96E4E9092EC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5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697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BA6A5-93DA-4ED9-B94C-96E4E9092EC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124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969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BA6A5-93DA-4ED9-B94C-96E4E9092EC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7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BA6A5-93DA-4ED9-B94C-96E4E9092EC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106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BA6A5-93DA-4ED9-B94C-96E4E9092EC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79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0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4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243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75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33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208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5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3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27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0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6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50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0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0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6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20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8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26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920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56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53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8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2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T.CommunityLiaison@garda.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9" t="-299" r="5743" b="-1"/>
          <a:stretch/>
        </p:blipFill>
        <p:spPr>
          <a:xfrm>
            <a:off x="0" y="-20548"/>
            <a:ext cx="12192000" cy="6878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5510" y="390418"/>
            <a:ext cx="9133725" cy="2000548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Tipperary Joint Policing Committee </a:t>
            </a:r>
            <a:endParaRPr lang="en-IE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Clare/Tipperary Division </a:t>
            </a:r>
          </a:p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27</a:t>
            </a:r>
            <a:r>
              <a:rPr lang="en-IE" sz="2800" b="1" baseline="30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th</a:t>
            </a:r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February 2024</a:t>
            </a:r>
          </a:p>
          <a:p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IE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Chief Superintendent Aileen Magner</a:t>
            </a:r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51" y="22748"/>
            <a:ext cx="1535678" cy="40011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Traffic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5151" y="507839"/>
            <a:ext cx="7100049" cy="64633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Fatal Collisions: </a:t>
            </a:r>
            <a:r>
              <a:rPr lang="en-IE" dirty="0" smtClean="0">
                <a:solidFill>
                  <a:schemeClr val="bg1"/>
                </a:solidFill>
              </a:rPr>
              <a:t>down 100%</a:t>
            </a:r>
          </a:p>
          <a:p>
            <a:r>
              <a:rPr lang="en-IE" b="1" dirty="0" smtClean="0">
                <a:solidFill>
                  <a:schemeClr val="bg1"/>
                </a:solidFill>
              </a:rPr>
              <a:t>Serious Injury Collisions: </a:t>
            </a:r>
            <a:r>
              <a:rPr lang="en-IE" dirty="0" smtClean="0">
                <a:solidFill>
                  <a:schemeClr val="bg1"/>
                </a:solidFill>
              </a:rPr>
              <a:t>are down 40% (figures less than 10)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150" y="1401151"/>
            <a:ext cx="3733851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There have been </a:t>
            </a:r>
            <a:r>
              <a:rPr lang="en-IE" b="1" dirty="0" smtClean="0">
                <a:solidFill>
                  <a:schemeClr val="bg1"/>
                </a:solidFill>
              </a:rPr>
              <a:t>781 MIT </a:t>
            </a:r>
            <a:r>
              <a:rPr lang="en-IE" dirty="0" smtClean="0">
                <a:solidFill>
                  <a:schemeClr val="bg1"/>
                </a:solidFill>
              </a:rPr>
              <a:t>Checkpoints conducted in the Division </a:t>
            </a:r>
            <a:r>
              <a:rPr lang="en-IE" sz="1600" dirty="0" smtClean="0">
                <a:solidFill>
                  <a:schemeClr val="bg1"/>
                </a:solidFill>
              </a:rPr>
              <a:t>(up 4%)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7466" y="1401151"/>
            <a:ext cx="3157068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Driving Vehicle over legal </a:t>
            </a:r>
            <a:r>
              <a:rPr lang="en-IE" b="1" smtClean="0">
                <a:solidFill>
                  <a:schemeClr val="bg1"/>
                </a:solidFill>
              </a:rPr>
              <a:t>alcohol limit: </a:t>
            </a:r>
            <a:r>
              <a:rPr lang="en-IE" b="1" dirty="0" smtClean="0">
                <a:solidFill>
                  <a:schemeClr val="bg1"/>
                </a:solidFill>
              </a:rPr>
              <a:t>down 14% </a:t>
            </a:r>
            <a:r>
              <a:rPr lang="en-IE" sz="1600" dirty="0" smtClean="0">
                <a:solidFill>
                  <a:schemeClr val="bg1"/>
                </a:solidFill>
              </a:rPr>
              <a:t>(64 to 55)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151" y="2574717"/>
            <a:ext cx="11611543" cy="3693319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Our most recent data regarding </a:t>
            </a:r>
            <a:r>
              <a:rPr lang="en-IE" b="1" dirty="0" smtClean="0">
                <a:solidFill>
                  <a:schemeClr val="bg1"/>
                </a:solidFill>
              </a:rPr>
              <a:t>LifeSaver Offences </a:t>
            </a:r>
            <a:r>
              <a:rPr lang="en-IE" dirty="0" smtClean="0">
                <a:solidFill>
                  <a:schemeClr val="bg1"/>
                </a:solidFill>
              </a:rPr>
              <a:t>shows the following </a:t>
            </a:r>
            <a:r>
              <a:rPr lang="en-IE" b="1" u="sng" dirty="0" smtClean="0">
                <a:solidFill>
                  <a:schemeClr val="bg1"/>
                </a:solidFill>
              </a:rPr>
              <a:t>Jan to Dec Trends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655" y="2997575"/>
            <a:ext cx="2213722" cy="26564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217" y="3230024"/>
            <a:ext cx="1911409" cy="20572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196" y="3284719"/>
            <a:ext cx="2109434" cy="20025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26687" y="5364247"/>
            <a:ext cx="203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Mobile Phone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+6%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(602 to 637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8646" y="5363535"/>
            <a:ext cx="203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Seatbelt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-4%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(288 to 276)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3392" y="5363535"/>
            <a:ext cx="372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Speed (Intercept &amp; Non-Intercept)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+38%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(12,881 to 17,798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0733" y="1401151"/>
            <a:ext cx="3569368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Driving Vehicle under the Influence of drugs: down 53% </a:t>
            </a:r>
            <a:r>
              <a:rPr lang="en-IE" dirty="0" smtClean="0">
                <a:solidFill>
                  <a:schemeClr val="bg1"/>
                </a:solidFill>
              </a:rPr>
              <a:t>(17 to 8)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7053" y="6296862"/>
            <a:ext cx="9896607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i="1" dirty="0" smtClean="0">
                <a:solidFill>
                  <a:schemeClr val="bg1"/>
                </a:solidFill>
              </a:rPr>
              <a:t>Based upon </a:t>
            </a:r>
            <a:r>
              <a:rPr lang="en-IE" sz="1400" b="1" i="1" dirty="0">
                <a:solidFill>
                  <a:schemeClr val="bg1"/>
                </a:solidFill>
              </a:rPr>
              <a:t>operational data from the PULSE System as was available on the </a:t>
            </a:r>
            <a:r>
              <a:rPr lang="en-IE" sz="1400" b="1" i="1" dirty="0" smtClean="0">
                <a:solidFill>
                  <a:schemeClr val="bg1"/>
                </a:solidFill>
              </a:rPr>
              <a:t>20/02/2024 </a:t>
            </a:r>
            <a:r>
              <a:rPr lang="en-IE" sz="1400" b="1" i="1" dirty="0">
                <a:solidFill>
                  <a:schemeClr val="bg1"/>
                </a:solidFill>
              </a:rPr>
              <a:t>and is liable to change. </a:t>
            </a:r>
            <a:r>
              <a:rPr lang="en-IE" sz="1400" b="1" i="1" dirty="0" smtClean="0">
                <a:solidFill>
                  <a:schemeClr val="bg1"/>
                </a:solidFill>
              </a:rPr>
              <a:t>Incident </a:t>
            </a:r>
            <a:r>
              <a:rPr lang="en-IE" sz="1400" b="1" i="1" dirty="0">
                <a:solidFill>
                  <a:schemeClr val="bg1"/>
                </a:solidFill>
              </a:rPr>
              <a:t>counts are based on date reported.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 smtClean="0">
                <a:solidFill>
                  <a:schemeClr val="bg1"/>
                </a:solidFill>
              </a:rPr>
              <a:t>Statistics are based on </a:t>
            </a:r>
            <a:r>
              <a:rPr lang="en-IE" sz="1050" b="1" u="sng" dirty="0">
                <a:solidFill>
                  <a:schemeClr val="bg1"/>
                </a:solidFill>
              </a:rPr>
              <a:t>Nov, Dec 2022 &amp; Jan 2023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 compared with Nov, Dec 2023 &amp; Jan 2024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20677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25" y="236879"/>
            <a:ext cx="10228298" cy="1507067"/>
          </a:xfrm>
        </p:spPr>
        <p:txBody>
          <a:bodyPr>
            <a:normAutofit/>
          </a:bodyPr>
          <a:lstStyle/>
          <a:p>
            <a:pPr algn="ctr"/>
            <a:r>
              <a:rPr lang="en-IE" sz="2800" b="1" dirty="0" smtClean="0"/>
              <a:t>Drugs detections in 2023 (By type and value)</a:t>
            </a:r>
            <a:endParaRPr lang="en-IE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1716" y="5335675"/>
            <a:ext cx="780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16" y="2185171"/>
            <a:ext cx="8851190" cy="3796835"/>
          </a:xfrm>
        </p:spPr>
      </p:pic>
    </p:spTree>
    <p:extLst>
      <p:ext uri="{BB962C8B-B14F-4D97-AF65-F5344CB8AC3E}">
        <p14:creationId xmlns:p14="http://schemas.microsoft.com/office/powerpoint/2010/main" val="5633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04" y="90068"/>
            <a:ext cx="8534400" cy="1507067"/>
          </a:xfrm>
        </p:spPr>
        <p:txBody>
          <a:bodyPr/>
          <a:lstStyle/>
          <a:p>
            <a:r>
              <a:rPr lang="en-IE" dirty="0" smtClean="0"/>
              <a:t>drugs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46430520"/>
              </p:ext>
            </p:extLst>
          </p:nvPr>
        </p:nvGraphicFramePr>
        <p:xfrm>
          <a:off x="350650" y="156224"/>
          <a:ext cx="10801978" cy="588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45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982792" y="0"/>
            <a:ext cx="8534400" cy="895738"/>
          </a:xfrm>
        </p:spPr>
        <p:txBody>
          <a:bodyPr>
            <a:noAutofit/>
          </a:bodyPr>
          <a:lstStyle/>
          <a:p>
            <a:r>
              <a:rPr lang="en-IE" sz="2000" b="1" dirty="0"/>
              <a:t>Romanian OCG involved in the organised theft of alcohol from shops Tipperary and Nationwide March 2023 to Feb 2024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8066" y="1127351"/>
            <a:ext cx="8534400" cy="3615267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Tipperary Gardaí are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investigating a series of thefts </a:t>
            </a:r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from shops from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March 2023 to Feb 2024 </a:t>
            </a:r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Organised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Romanian Nationals. This OCG were involved in excess of 85 thefts </a:t>
            </a:r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property </a:t>
            </a:r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value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€50,000 stolen. </a:t>
            </a:r>
            <a:endParaRPr lang="en-IE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I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Suspects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made up of mainly 3-4 males and 1 female using earpieces and foil lined backpacks</a:t>
            </a:r>
          </a:p>
          <a:p>
            <a:pPr algn="just"/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Suspects were stealing large quantities of Alcohol usually 8-10 bottles of spirits which can fit into the back pack </a:t>
            </a:r>
            <a:endParaRPr lang="en-IE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Suspects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 different towns on the same date all over the country and Northern Ireland</a:t>
            </a:r>
          </a:p>
          <a:p>
            <a:pPr algn="just"/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Suspects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</a:rPr>
              <a:t>tended to target towns with no security and enter at evening time when staff levels are lower.</a:t>
            </a:r>
          </a:p>
          <a:p>
            <a:pPr algn="just"/>
            <a:r>
              <a:rPr lang="en-IE" b="1" dirty="0">
                <a:solidFill>
                  <a:schemeClr val="tx1"/>
                </a:solidFill>
                <a:latin typeface="Times New Roman" panose="02020603050405020304" pitchFamily="18" charset="0"/>
              </a:rPr>
              <a:t>UPDATE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</a:rPr>
              <a:t>: On the 20.02.24 following An Garda </a:t>
            </a:r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Síochana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</a:rPr>
              <a:t>SIS alerts and warnings on vehicles, 2 of these suspects were stopped driving a silver BMW in Newry Co. Down and found in possession of  a substantial amount of stolen property from TK </a:t>
            </a:r>
            <a:r>
              <a:rPr lang="en-I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Maxx. </a:t>
            </a:r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</a:rPr>
              <a:t>Suspects had been in Belfast and were returning to Dublin. Suspects arrested brought to court and are currently in custody.</a:t>
            </a:r>
          </a:p>
          <a:p>
            <a:pPr algn="just"/>
            <a:r>
              <a:rPr lang="en-IE" dirty="0">
                <a:solidFill>
                  <a:schemeClr val="tx1"/>
                </a:solidFill>
                <a:latin typeface="Times New Roman" panose="02020603050405020304" pitchFamily="18" charset="0"/>
              </a:rPr>
              <a:t>A planned search of a house in Dublin on the 21.02.24 recovered another vehicle (Hyundai I30), €7,ooo in cash, stolen North Face Clothing and 2 foil lined bags.  Investigation ongoing, suspects to be arrested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94" y="5086198"/>
            <a:ext cx="4207192" cy="15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469" y="0"/>
            <a:ext cx="8534400" cy="1507067"/>
          </a:xfrm>
        </p:spPr>
        <p:txBody>
          <a:bodyPr/>
          <a:lstStyle/>
          <a:p>
            <a:r>
              <a:rPr lang="en-IE" dirty="0" smtClean="0"/>
              <a:t>Community engagement</a:t>
            </a:r>
            <a:endParaRPr lang="en-I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7530190"/>
              </p:ext>
            </p:extLst>
          </p:nvPr>
        </p:nvGraphicFramePr>
        <p:xfrm>
          <a:off x="267379" y="1389757"/>
          <a:ext cx="3641431" cy="461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0958658"/>
              </p:ext>
            </p:extLst>
          </p:nvPr>
        </p:nvGraphicFramePr>
        <p:xfrm>
          <a:off x="3908810" y="1929284"/>
          <a:ext cx="4046044" cy="350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/>
          <p:cNvSpPr/>
          <p:nvPr/>
        </p:nvSpPr>
        <p:spPr>
          <a:xfrm>
            <a:off x="7254910" y="1158445"/>
            <a:ext cx="4793063" cy="457606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7757328" y="4111543"/>
            <a:ext cx="3743848" cy="1748970"/>
            <a:chOff x="1308" y="3107206"/>
            <a:chExt cx="3456451" cy="1245272"/>
          </a:xfrm>
        </p:grpSpPr>
        <p:sp>
          <p:nvSpPr>
            <p:cNvPr id="12" name="Rectangle 11"/>
            <p:cNvSpPr/>
            <p:nvPr/>
          </p:nvSpPr>
          <p:spPr>
            <a:xfrm>
              <a:off x="183671" y="3107206"/>
              <a:ext cx="3274087" cy="11555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308" y="3107206"/>
              <a:ext cx="3456451" cy="124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200" dirty="0">
                  <a:solidFill>
                    <a:prstClr val="white"/>
                  </a:solidFill>
                </a:rPr>
                <a:t>Newport </a:t>
              </a:r>
              <a:r>
                <a:rPr lang="en-IE" sz="1200" dirty="0" err="1">
                  <a:solidFill>
                    <a:prstClr val="white"/>
                  </a:solidFill>
                </a:rPr>
                <a:t>Gardai</a:t>
              </a:r>
              <a:r>
                <a:rPr lang="en-IE" sz="1200" dirty="0">
                  <a:solidFill>
                    <a:prstClr val="white"/>
                  </a:solidFill>
                </a:rPr>
                <a:t> recently assisted members of Newport Community Alert at their local Christmas markets. Crime prevention advice and property marking was carried out.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2257" y="1688288"/>
            <a:ext cx="4011516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469" y="0"/>
            <a:ext cx="8534400" cy="1507067"/>
          </a:xfrm>
        </p:spPr>
        <p:txBody>
          <a:bodyPr/>
          <a:lstStyle/>
          <a:p>
            <a:pPr algn="ctr"/>
            <a:r>
              <a:rPr lang="en-IE" dirty="0" smtClean="0"/>
              <a:t>Community Engagement </a:t>
            </a:r>
            <a:endParaRPr lang="en-I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4005239"/>
              </p:ext>
            </p:extLst>
          </p:nvPr>
        </p:nvGraphicFramePr>
        <p:xfrm>
          <a:off x="267379" y="1389757"/>
          <a:ext cx="3641431" cy="461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8124461"/>
              </p:ext>
            </p:extLst>
          </p:nvPr>
        </p:nvGraphicFramePr>
        <p:xfrm>
          <a:off x="3908810" y="1929284"/>
          <a:ext cx="4046044" cy="350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/>
          <p:cNvSpPr/>
          <p:nvPr/>
        </p:nvSpPr>
        <p:spPr>
          <a:xfrm>
            <a:off x="7254910" y="1158445"/>
            <a:ext cx="4793063" cy="4576069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7757328" y="4408097"/>
            <a:ext cx="3743848" cy="1452415"/>
            <a:chOff x="1308" y="3107206"/>
            <a:chExt cx="3456451" cy="1245272"/>
          </a:xfrm>
        </p:grpSpPr>
        <p:sp>
          <p:nvSpPr>
            <p:cNvPr id="12" name="Rectangle 11"/>
            <p:cNvSpPr/>
            <p:nvPr/>
          </p:nvSpPr>
          <p:spPr>
            <a:xfrm>
              <a:off x="183671" y="3107206"/>
              <a:ext cx="3274087" cy="11555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308" y="3107206"/>
              <a:ext cx="3456451" cy="1245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200" dirty="0">
                  <a:solidFill>
                    <a:prstClr val="white"/>
                  </a:solidFill>
                </a:rPr>
                <a:t>Garda Garret Ryan and Garda Michael Hennessy of </a:t>
              </a:r>
              <a:r>
                <a:rPr lang="en-IE" sz="1200" dirty="0" err="1">
                  <a:solidFill>
                    <a:prstClr val="white"/>
                  </a:solidFill>
                </a:rPr>
                <a:t>Borrisokane</a:t>
              </a:r>
              <a:r>
                <a:rPr lang="en-IE" sz="1200" dirty="0">
                  <a:solidFill>
                    <a:prstClr val="white"/>
                  </a:solidFill>
                </a:rPr>
                <a:t> Garda Station recently gave a talk in the parish hall in </a:t>
              </a:r>
              <a:r>
                <a:rPr lang="en-IE" sz="1200" dirty="0" err="1">
                  <a:solidFill>
                    <a:prstClr val="white"/>
                  </a:solidFill>
                </a:rPr>
                <a:t>Rathcabbin</a:t>
              </a:r>
              <a:r>
                <a:rPr lang="en-IE" sz="1200" dirty="0">
                  <a:solidFill>
                    <a:prstClr val="white"/>
                  </a:solidFill>
                </a:rPr>
                <a:t>. The theme of the talk was one of Crime Prevention and it was well attended by the local community.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15" name="Picture 1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41" y="1493935"/>
            <a:ext cx="4724400" cy="30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25" y="236879"/>
            <a:ext cx="10228298" cy="1507067"/>
          </a:xfrm>
        </p:spPr>
        <p:txBody>
          <a:bodyPr>
            <a:normAutofit/>
          </a:bodyPr>
          <a:lstStyle/>
          <a:p>
            <a:pPr algn="ctr"/>
            <a:r>
              <a:rPr lang="en-IE" sz="2800" b="1" dirty="0" smtClean="0"/>
              <a:t>Divisional Community engagement coordinator</a:t>
            </a:r>
            <a:endParaRPr lang="en-IE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1716" y="5335675"/>
            <a:ext cx="780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792638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Dedicated person to deal with queries on behalf of Chief Superintendent Magner</a:t>
            </a:r>
          </a:p>
          <a:p>
            <a:endParaRPr lang="en-I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E" b="1" u="sng" dirty="0" smtClean="0">
                <a:solidFill>
                  <a:schemeClr val="tx1"/>
                </a:solidFill>
              </a:rPr>
              <a:t>Contact Details 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Ms Breda Breen, Ennis Divisional Office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065 6848124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085 8547548</a:t>
            </a:r>
          </a:p>
          <a:p>
            <a:r>
              <a:rPr lang="en-IE" dirty="0">
                <a:solidFill>
                  <a:schemeClr val="tx1"/>
                </a:solidFill>
                <a:hlinkClick r:id="rId3"/>
              </a:rPr>
              <a:t>CT.CommunityLiaison@garda.ie</a:t>
            </a:r>
            <a:r>
              <a:rPr lang="en-IE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851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09" y="304215"/>
            <a:ext cx="8534400" cy="1076011"/>
          </a:xfrm>
        </p:spPr>
        <p:txBody>
          <a:bodyPr>
            <a:normAutofit/>
          </a:bodyPr>
          <a:lstStyle/>
          <a:p>
            <a:r>
              <a:rPr lang="en-IE" sz="2800" dirty="0" smtClean="0"/>
              <a:t>New Community policing van Clare/Tipperary Division</a:t>
            </a:r>
            <a:endParaRPr lang="en-I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351" y="1664137"/>
            <a:ext cx="54758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Vehicle allocated to the Division at the end</a:t>
            </a:r>
            <a:r>
              <a:rPr kumimoji="0" lang="en-IE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January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>
                <a:solidFill>
                  <a:prstClr val="white"/>
                </a:solidFill>
                <a:latin typeface="Century Gothic" panose="020B0502020202020204"/>
              </a:rPr>
              <a:t>Can</a:t>
            </a:r>
            <a:r>
              <a:rPr lang="en-IE" dirty="0" smtClean="0">
                <a:solidFill>
                  <a:prstClr val="white"/>
                </a:solidFill>
                <a:latin typeface="Century Gothic" panose="020B0502020202020204"/>
              </a:rPr>
              <a:t> be used as a mobile Garda station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>
                <a:solidFill>
                  <a:prstClr val="white"/>
                </a:solidFill>
                <a:latin typeface="Century Gothic" panose="020B0502020202020204"/>
              </a:rPr>
              <a:t>Will be allocated on a rotational basis around each Community Engagement Area in the Division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>
                <a:solidFill>
                  <a:prstClr val="white"/>
                </a:solidFill>
                <a:latin typeface="Century Gothic" panose="020B0502020202020204"/>
              </a:rPr>
              <a:t>Vehicle fully equipped with Garda ICT requirements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10" y="4918841"/>
            <a:ext cx="6221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1" y="1664137"/>
            <a:ext cx="58142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33" y="0"/>
            <a:ext cx="1224093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600" y="112707"/>
            <a:ext cx="11209866" cy="663258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Objectives </a:t>
            </a:r>
            <a:endParaRPr lang="en-US" sz="2800" b="1" u="sng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lvl="1"/>
            <a:endParaRPr lang="en-IE" sz="2400" b="1" u="sng" dirty="0" smtClean="0">
              <a:solidFill>
                <a:schemeClr val="bg1"/>
              </a:solidFill>
            </a:endParaRPr>
          </a:p>
          <a:p>
            <a:pPr lvl="1"/>
            <a:r>
              <a:rPr lang="en-IE" sz="1600" b="1" u="sng" dirty="0" smtClean="0">
                <a:solidFill>
                  <a:schemeClr val="bg1"/>
                </a:solidFill>
              </a:rPr>
              <a:t>Provide </a:t>
            </a:r>
            <a:r>
              <a:rPr lang="en-IE" sz="1600" b="1" u="sng" dirty="0">
                <a:solidFill>
                  <a:schemeClr val="bg1"/>
                </a:solidFill>
              </a:rPr>
              <a:t>a brief statistical overview of current position as of </a:t>
            </a:r>
            <a:r>
              <a:rPr lang="en-IE" sz="1600" b="1" u="sng" dirty="0" smtClean="0">
                <a:solidFill>
                  <a:schemeClr val="bg1"/>
                </a:solidFill>
              </a:rPr>
              <a:t>February 2024:</a:t>
            </a:r>
            <a:endParaRPr lang="en-IE" sz="1600" b="1" u="sng" dirty="0">
              <a:solidFill>
                <a:schemeClr val="bg1"/>
              </a:solidFill>
            </a:endParaRPr>
          </a:p>
          <a:p>
            <a:pPr lvl="1"/>
            <a:endParaRPr lang="en-IE" sz="1200" b="1" u="sng" dirty="0" smtClean="0">
              <a:solidFill>
                <a:schemeClr val="bg1"/>
              </a:solidFill>
            </a:endParaRPr>
          </a:p>
          <a:p>
            <a:pPr lvl="1"/>
            <a:endParaRPr lang="en-IE" sz="1600" b="1" u="sng" dirty="0" smtClean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Domestic Abuse Incidents</a:t>
            </a:r>
          </a:p>
          <a:p>
            <a:pPr marL="1371600" lvl="2" indent="-457200">
              <a:buFont typeface="+mj-lt"/>
              <a:buAutoNum type="arabicPeriod"/>
            </a:pPr>
            <a:endParaRPr lang="en-IE" sz="16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Property </a:t>
            </a:r>
            <a:r>
              <a:rPr lang="en-IE" sz="1600" dirty="0">
                <a:solidFill>
                  <a:schemeClr val="bg1"/>
                </a:solidFill>
              </a:rPr>
              <a:t>Crime at a Divisional Level (broken down by District)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Additional attention afforded to </a:t>
            </a:r>
            <a:r>
              <a:rPr lang="en-IE" sz="1600" dirty="0" smtClean="0">
                <a:solidFill>
                  <a:schemeClr val="bg1"/>
                </a:solidFill>
              </a:rPr>
              <a:t>Burglary</a:t>
            </a:r>
          </a:p>
          <a:p>
            <a:pPr lvl="3"/>
            <a:r>
              <a:rPr lang="en-IE" sz="1200" b="1" dirty="0">
                <a:solidFill>
                  <a:srgbClr val="FF0000"/>
                </a:solidFill>
              </a:rPr>
              <a:t>Statistics </a:t>
            </a:r>
            <a:r>
              <a:rPr lang="en-IE" sz="1200" b="1" dirty="0" smtClean="0">
                <a:solidFill>
                  <a:srgbClr val="FF0000"/>
                </a:solidFill>
              </a:rPr>
              <a:t>based </a:t>
            </a:r>
            <a:r>
              <a:rPr lang="en-IE" sz="1200" b="1" dirty="0">
                <a:solidFill>
                  <a:srgbClr val="FF0000"/>
                </a:solidFill>
              </a:rPr>
              <a:t>on </a:t>
            </a:r>
            <a:r>
              <a:rPr lang="en-IE" sz="1200" b="1" u="sng" dirty="0" smtClean="0">
                <a:solidFill>
                  <a:srgbClr val="FF0000"/>
                </a:solidFill>
              </a:rPr>
              <a:t>Nov, Dec 2022 &amp; Jan 2023 </a:t>
            </a:r>
            <a:r>
              <a:rPr lang="en-IE" sz="1200" b="1" dirty="0" smtClean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period) compared with </a:t>
            </a:r>
            <a:r>
              <a:rPr lang="en-IE" sz="1200" b="1" u="sng" dirty="0">
                <a:solidFill>
                  <a:srgbClr val="FF0000"/>
                </a:solidFill>
              </a:rPr>
              <a:t>Nov, Dec </a:t>
            </a:r>
            <a:r>
              <a:rPr lang="en-IE" sz="1200" b="1" u="sng" dirty="0" smtClean="0">
                <a:solidFill>
                  <a:srgbClr val="FF0000"/>
                </a:solidFill>
              </a:rPr>
              <a:t>2023 </a:t>
            </a:r>
            <a:r>
              <a:rPr lang="en-IE" sz="1200" b="1" u="sng" dirty="0">
                <a:solidFill>
                  <a:srgbClr val="FF0000"/>
                </a:solidFill>
              </a:rPr>
              <a:t>&amp; Jan </a:t>
            </a:r>
            <a:r>
              <a:rPr lang="en-IE" sz="1200" b="1" u="sng" dirty="0" smtClean="0">
                <a:solidFill>
                  <a:srgbClr val="FF0000"/>
                </a:solidFill>
              </a:rPr>
              <a:t>2024 </a:t>
            </a:r>
            <a:r>
              <a:rPr lang="en-IE" sz="1200" b="1" dirty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</a:t>
            </a:r>
            <a:r>
              <a:rPr lang="en-IE" sz="1200" b="1" dirty="0" smtClean="0">
                <a:solidFill>
                  <a:srgbClr val="FF0000"/>
                </a:solidFill>
              </a:rPr>
              <a:t>)</a:t>
            </a:r>
          </a:p>
          <a:p>
            <a:pPr lvl="3"/>
            <a:endParaRPr lang="en-IE" sz="12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>
                <a:solidFill>
                  <a:schemeClr val="bg1"/>
                </a:solidFill>
              </a:rPr>
              <a:t>Crime Against the Person  at a Divisional Level (broken down by District)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Additional attention afforded to Assault</a:t>
            </a:r>
            <a:r>
              <a:rPr lang="en-IE" sz="1600" dirty="0" smtClean="0">
                <a:solidFill>
                  <a:schemeClr val="bg1"/>
                </a:solidFill>
              </a:rPr>
              <a:t>.</a:t>
            </a:r>
          </a:p>
          <a:p>
            <a:pPr lvl="3"/>
            <a:r>
              <a:rPr lang="en-IE" sz="1200" b="1" dirty="0">
                <a:solidFill>
                  <a:srgbClr val="FF0000"/>
                </a:solidFill>
              </a:rPr>
              <a:t>Statistics based on </a:t>
            </a:r>
            <a:r>
              <a:rPr lang="en-IE" sz="1200" b="1" u="sng" dirty="0">
                <a:solidFill>
                  <a:srgbClr val="FF0000"/>
                </a:solidFill>
              </a:rPr>
              <a:t>Nov, Dec 2022 &amp; Jan 2023 </a:t>
            </a:r>
            <a:r>
              <a:rPr lang="en-IE" sz="1200" b="1" dirty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period) compared with </a:t>
            </a:r>
            <a:r>
              <a:rPr lang="en-IE" sz="1200" b="1" u="sng" dirty="0">
                <a:solidFill>
                  <a:srgbClr val="FF0000"/>
                </a:solidFill>
              </a:rPr>
              <a:t>Nov, Dec </a:t>
            </a:r>
            <a:r>
              <a:rPr lang="en-IE" sz="1200" b="1" u="sng" dirty="0" smtClean="0">
                <a:solidFill>
                  <a:srgbClr val="FF0000"/>
                </a:solidFill>
              </a:rPr>
              <a:t>2023 </a:t>
            </a:r>
            <a:r>
              <a:rPr lang="en-IE" sz="1200" b="1" u="sng" dirty="0">
                <a:solidFill>
                  <a:srgbClr val="FF0000"/>
                </a:solidFill>
              </a:rPr>
              <a:t>&amp; Jan </a:t>
            </a:r>
            <a:r>
              <a:rPr lang="en-IE" sz="1200" b="1" u="sng" dirty="0" smtClean="0">
                <a:solidFill>
                  <a:srgbClr val="FF0000"/>
                </a:solidFill>
              </a:rPr>
              <a:t>2024 </a:t>
            </a:r>
            <a:r>
              <a:rPr lang="en-IE" sz="1200" b="1" dirty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</a:t>
            </a:r>
            <a:r>
              <a:rPr lang="en-IE" sz="1200" b="1" dirty="0" smtClean="0">
                <a:solidFill>
                  <a:srgbClr val="FF0000"/>
                </a:solidFill>
              </a:rPr>
              <a:t>)</a:t>
            </a:r>
            <a:endParaRPr lang="en-IE" sz="1600" dirty="0" smtClean="0">
              <a:solidFill>
                <a:schemeClr val="bg1"/>
              </a:solidFill>
            </a:endParaRPr>
          </a:p>
          <a:p>
            <a:pPr lvl="3"/>
            <a:endParaRPr lang="en-IE" sz="16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>
                <a:solidFill>
                  <a:schemeClr val="bg1"/>
                </a:solidFill>
              </a:rPr>
              <a:t>Proactive Policing Measure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Includes Possession of Drugs, Sale of Drugs, </a:t>
            </a:r>
            <a:r>
              <a:rPr lang="en-IE" sz="1600" dirty="0" smtClean="0">
                <a:solidFill>
                  <a:schemeClr val="bg1"/>
                </a:solidFill>
              </a:rPr>
              <a:t>and </a:t>
            </a:r>
            <a:r>
              <a:rPr lang="en-IE" sz="1600" dirty="0">
                <a:solidFill>
                  <a:schemeClr val="bg1"/>
                </a:solidFill>
              </a:rPr>
              <a:t>Offensive </a:t>
            </a:r>
            <a:r>
              <a:rPr lang="en-IE" sz="1600" dirty="0" smtClean="0">
                <a:solidFill>
                  <a:schemeClr val="bg1"/>
                </a:solidFill>
              </a:rPr>
              <a:t>Weapons</a:t>
            </a:r>
          </a:p>
          <a:p>
            <a:pPr lvl="3"/>
            <a:r>
              <a:rPr lang="en-IE" sz="1200" b="1" dirty="0">
                <a:solidFill>
                  <a:srgbClr val="FF0000"/>
                </a:solidFill>
              </a:rPr>
              <a:t>Statistics based on </a:t>
            </a:r>
            <a:r>
              <a:rPr lang="en-IE" sz="1200" b="1" u="sng" dirty="0">
                <a:solidFill>
                  <a:srgbClr val="FF0000"/>
                </a:solidFill>
              </a:rPr>
              <a:t>Nov, Dec 2022 &amp; Jan 2023 </a:t>
            </a:r>
            <a:r>
              <a:rPr lang="en-IE" sz="1200" b="1" dirty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period) compared with </a:t>
            </a:r>
            <a:r>
              <a:rPr lang="en-IE" sz="1200" b="1" u="sng" dirty="0">
                <a:solidFill>
                  <a:srgbClr val="FF0000"/>
                </a:solidFill>
              </a:rPr>
              <a:t>Nov, Dec </a:t>
            </a:r>
            <a:r>
              <a:rPr lang="en-IE" sz="1200" b="1" u="sng" dirty="0" smtClean="0">
                <a:solidFill>
                  <a:srgbClr val="FF0000"/>
                </a:solidFill>
              </a:rPr>
              <a:t>2023 </a:t>
            </a:r>
            <a:r>
              <a:rPr lang="en-IE" sz="1200" b="1" u="sng" dirty="0">
                <a:solidFill>
                  <a:srgbClr val="FF0000"/>
                </a:solidFill>
              </a:rPr>
              <a:t>&amp; Jan </a:t>
            </a:r>
            <a:r>
              <a:rPr lang="en-IE" sz="1200" b="1" u="sng" dirty="0" smtClean="0">
                <a:solidFill>
                  <a:srgbClr val="FF0000"/>
                </a:solidFill>
              </a:rPr>
              <a:t>2024 </a:t>
            </a:r>
            <a:r>
              <a:rPr lang="en-IE" sz="1200" b="1" dirty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</a:t>
            </a:r>
            <a:r>
              <a:rPr lang="en-IE" sz="1200" b="1" dirty="0" smtClean="0">
                <a:solidFill>
                  <a:srgbClr val="FF0000"/>
                </a:solidFill>
              </a:rPr>
              <a:t>)</a:t>
            </a:r>
            <a:endParaRPr lang="en-IE" sz="1600" dirty="0">
              <a:solidFill>
                <a:schemeClr val="bg1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Traffic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Fatalities/Serious Injuries figures </a:t>
            </a:r>
            <a:endParaRPr lang="en-IE" sz="1600" dirty="0" smtClean="0">
              <a:solidFill>
                <a:schemeClr val="bg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bg1"/>
                </a:solidFill>
              </a:rPr>
              <a:t>Drink </a:t>
            </a:r>
            <a:r>
              <a:rPr lang="en-IE" sz="1600" dirty="0">
                <a:solidFill>
                  <a:schemeClr val="bg1"/>
                </a:solidFill>
              </a:rPr>
              <a:t>and Drug Driving Offences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LifeSaver </a:t>
            </a:r>
            <a:r>
              <a:rPr lang="en-IE" sz="1600" dirty="0" smtClean="0">
                <a:solidFill>
                  <a:schemeClr val="bg1"/>
                </a:solidFill>
              </a:rPr>
              <a:t>Offences</a:t>
            </a:r>
          </a:p>
          <a:p>
            <a:pPr lvl="3"/>
            <a:r>
              <a:rPr lang="en-IE" sz="1200" b="1" dirty="0" smtClean="0">
                <a:solidFill>
                  <a:srgbClr val="FF0000"/>
                </a:solidFill>
              </a:rPr>
              <a:t>With the exception of LifeSaver Offences Statistics </a:t>
            </a:r>
            <a:r>
              <a:rPr lang="en-IE" sz="1200" b="1" dirty="0">
                <a:solidFill>
                  <a:srgbClr val="FF0000"/>
                </a:solidFill>
              </a:rPr>
              <a:t>based on </a:t>
            </a:r>
            <a:r>
              <a:rPr lang="en-IE" sz="1200" b="1" u="sng" dirty="0">
                <a:solidFill>
                  <a:srgbClr val="FF0000"/>
                </a:solidFill>
              </a:rPr>
              <a:t>Nov, Dec 2022 &amp; Jan 2023 </a:t>
            </a:r>
            <a:r>
              <a:rPr lang="en-IE" sz="1200" b="1" dirty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period) compared with </a:t>
            </a:r>
            <a:r>
              <a:rPr lang="en-IE" sz="1200" b="1" u="sng" dirty="0">
                <a:solidFill>
                  <a:srgbClr val="FF0000"/>
                </a:solidFill>
              </a:rPr>
              <a:t>Nov, Dec 2023 &amp; Jan 2024 </a:t>
            </a:r>
            <a:r>
              <a:rPr lang="en-IE" sz="1200" b="1" dirty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</a:t>
            </a:r>
            <a:r>
              <a:rPr lang="en-IE" sz="1200" b="1" dirty="0" smtClean="0">
                <a:solidFill>
                  <a:srgbClr val="FF0000"/>
                </a:solidFill>
              </a:rPr>
              <a:t>)</a:t>
            </a:r>
            <a:endParaRPr lang="en-IE" sz="1600" dirty="0">
              <a:solidFill>
                <a:schemeClr val="bg1"/>
              </a:solidFill>
            </a:endParaRPr>
          </a:p>
          <a:p>
            <a:pPr lvl="1"/>
            <a:endParaRPr lang="en-IE" sz="1100" b="1" i="1" dirty="0" smtClean="0">
              <a:solidFill>
                <a:schemeClr val="bg1"/>
              </a:solidFill>
            </a:endParaRPr>
          </a:p>
          <a:p>
            <a:pPr lvl="1"/>
            <a:r>
              <a:rPr lang="en-IE" sz="1100" b="1" i="1" dirty="0" smtClean="0">
                <a:solidFill>
                  <a:schemeClr val="bg1"/>
                </a:solidFill>
              </a:rPr>
              <a:t>All </a:t>
            </a:r>
            <a:r>
              <a:rPr lang="en-IE" sz="1100" b="1" i="1" dirty="0">
                <a:solidFill>
                  <a:schemeClr val="bg1"/>
                </a:solidFill>
              </a:rPr>
              <a:t>information is based upon operational data from the PULSE System as was available on the </a:t>
            </a:r>
            <a:r>
              <a:rPr lang="en-IE" sz="1100" b="1" i="1" dirty="0" smtClean="0">
                <a:solidFill>
                  <a:schemeClr val="bg1"/>
                </a:solidFill>
              </a:rPr>
              <a:t>20/02/2024 </a:t>
            </a:r>
            <a:r>
              <a:rPr lang="en-IE" sz="1100" b="1" i="1" dirty="0">
                <a:solidFill>
                  <a:schemeClr val="bg1"/>
                </a:solidFill>
              </a:rPr>
              <a:t>and is liable to change.  Crime Counting rules are applied, unless otherwise stated.  Incident counts are based on date reported. </a:t>
            </a:r>
          </a:p>
        </p:txBody>
      </p:sp>
    </p:spTree>
    <p:extLst>
      <p:ext uri="{BB962C8B-B14F-4D97-AF65-F5344CB8AC3E}">
        <p14:creationId xmlns:p14="http://schemas.microsoft.com/office/powerpoint/2010/main" val="2127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093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3368" y="961006"/>
            <a:ext cx="6439155" cy="493598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477412" y="1381900"/>
            <a:ext cx="55710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u="sng" dirty="0" smtClean="0">
                <a:solidFill>
                  <a:schemeClr val="bg1"/>
                </a:solidFill>
              </a:rPr>
              <a:t>Domestic Abuse Incidents</a:t>
            </a:r>
            <a:endParaRPr lang="en-IE" sz="2800" b="1" u="sng" dirty="0">
              <a:solidFill>
                <a:schemeClr val="bg1"/>
              </a:solidFill>
            </a:endParaRPr>
          </a:p>
          <a:p>
            <a:pPr algn="ctr"/>
            <a:endParaRPr lang="en-IE" sz="1000" b="1" dirty="0" smtClean="0">
              <a:solidFill>
                <a:schemeClr val="bg1"/>
              </a:solidFill>
            </a:endParaRPr>
          </a:p>
          <a:p>
            <a:pPr algn="ctr"/>
            <a:endParaRPr lang="en-IE" sz="1000" b="1" dirty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includes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Barring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Protection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Safety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Domestic Dispute – No Offence Identified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Any incident with Domestic M.O.</a:t>
            </a:r>
            <a:endParaRPr lang="en-IE" b="1" dirty="0">
              <a:solidFill>
                <a:schemeClr val="bg1"/>
              </a:solidFill>
            </a:endParaRPr>
          </a:p>
          <a:p>
            <a:pPr algn="ctr"/>
            <a:endParaRPr lang="en-IE" b="1" u="sng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YTD (Week 1 to Week 7) 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the </a:t>
            </a:r>
            <a:r>
              <a:rPr lang="en-IE" b="1" dirty="0">
                <a:solidFill>
                  <a:schemeClr val="bg1"/>
                </a:solidFill>
              </a:rPr>
              <a:t>Division is 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u="sng" dirty="0" smtClean="0">
                <a:solidFill>
                  <a:schemeClr val="bg1"/>
                </a:solidFill>
              </a:rPr>
              <a:t>-19%</a:t>
            </a:r>
          </a:p>
          <a:p>
            <a:pPr algn="ctr"/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693" y="6207023"/>
            <a:ext cx="9896607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i="1" dirty="0" smtClean="0">
                <a:solidFill>
                  <a:schemeClr val="bg1"/>
                </a:solidFill>
              </a:rPr>
              <a:t>Based upon </a:t>
            </a:r>
            <a:r>
              <a:rPr lang="en-IE" sz="1400" b="1" i="1" dirty="0">
                <a:solidFill>
                  <a:schemeClr val="bg1"/>
                </a:solidFill>
              </a:rPr>
              <a:t>operational data from the PULSE System as was available on the </a:t>
            </a:r>
            <a:r>
              <a:rPr lang="en-IE" sz="1400" b="1" i="1" dirty="0" smtClean="0">
                <a:solidFill>
                  <a:schemeClr val="bg1"/>
                </a:solidFill>
              </a:rPr>
              <a:t>19/02/2024 </a:t>
            </a:r>
            <a:r>
              <a:rPr lang="en-IE" sz="1400" b="1" i="1" dirty="0">
                <a:solidFill>
                  <a:schemeClr val="bg1"/>
                </a:solidFill>
              </a:rPr>
              <a:t>and is liable to change. </a:t>
            </a:r>
            <a:r>
              <a:rPr lang="en-IE" sz="1400" b="1" i="1" dirty="0" smtClean="0">
                <a:solidFill>
                  <a:schemeClr val="bg1"/>
                </a:solidFill>
              </a:rPr>
              <a:t>Incident </a:t>
            </a:r>
            <a:r>
              <a:rPr lang="en-IE" sz="1400" b="1" i="1" dirty="0">
                <a:solidFill>
                  <a:schemeClr val="bg1"/>
                </a:solidFill>
              </a:rPr>
              <a:t>counts are based on date reported. </a:t>
            </a:r>
          </a:p>
        </p:txBody>
      </p:sp>
    </p:spTree>
    <p:extLst>
      <p:ext uri="{BB962C8B-B14F-4D97-AF65-F5344CB8AC3E}">
        <p14:creationId xmlns:p14="http://schemas.microsoft.com/office/powerpoint/2010/main" val="3360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29" y="119752"/>
            <a:ext cx="4016606" cy="190821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Property Crime includes:</a:t>
            </a:r>
          </a:p>
          <a:p>
            <a:pPr algn="ctr"/>
            <a:endParaRPr lang="en-IE" sz="800" b="1" u="sng" dirty="0">
              <a:solidFill>
                <a:schemeClr val="bg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</a:t>
            </a:r>
            <a:r>
              <a:rPr lang="en-IE" sz="1400" dirty="0">
                <a:solidFill>
                  <a:schemeClr val="bg1"/>
                </a:solidFill>
              </a:rPr>
              <a:t>Robbery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All Burglary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And various Theft </a:t>
            </a:r>
            <a:r>
              <a:rPr lang="en-IE" sz="1400" dirty="0" smtClean="0">
                <a:solidFill>
                  <a:schemeClr val="bg1"/>
                </a:solidFill>
              </a:rPr>
              <a:t>Offences</a:t>
            </a:r>
          </a:p>
          <a:p>
            <a:pPr algn="ctr"/>
            <a:endParaRPr lang="en-IE" sz="16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Tipperary Division is +22%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(370 to 450)</a:t>
            </a:r>
          </a:p>
        </p:txBody>
      </p:sp>
      <p:sp>
        <p:nvSpPr>
          <p:cNvPr id="18" name="Oval 17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>
                <a:solidFill>
                  <a:schemeClr val="bg1"/>
                </a:solidFill>
              </a:rPr>
              <a:t>Nenagh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+10%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(81 to 89)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+32%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(69 to 91)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13135" y="4593425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>
                <a:solidFill>
                  <a:schemeClr val="bg1"/>
                </a:solidFill>
              </a:rPr>
              <a:t>Clonmel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+2%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(126 to 129)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+109%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(32 to 67)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Tipp Town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+19%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(62 to 74)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929" y="6418209"/>
            <a:ext cx="4016606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-16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204 to 172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 smtClean="0">
                <a:solidFill>
                  <a:schemeClr val="bg1"/>
                </a:solidFill>
              </a:rPr>
              <a:t>Statistics are based on </a:t>
            </a:r>
            <a:r>
              <a:rPr lang="en-IE" sz="1050" b="1" u="sng" dirty="0">
                <a:solidFill>
                  <a:schemeClr val="bg1"/>
                </a:solidFill>
              </a:rPr>
              <a:t>Nov, Dec 2022 &amp; Jan 2023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 compared with Nov, Dec 2023 &amp; Jan 2024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14666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152" y="98487"/>
            <a:ext cx="3456626" cy="138499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Non Aggravated Burglary </a:t>
            </a:r>
          </a:p>
          <a:p>
            <a:pPr algn="ctr"/>
            <a:endParaRPr lang="en-IE" sz="20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Tipperary Division is +65% 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(52 to 86)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1200" dirty="0"/>
          </a:p>
        </p:txBody>
      </p:sp>
      <p:sp>
        <p:nvSpPr>
          <p:cNvPr id="17" name="Oval 16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>
                <a:solidFill>
                  <a:schemeClr val="bg1"/>
                </a:solidFill>
              </a:rPr>
              <a:t>Nenagh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+50%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(12 to 18)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+100%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(10 to 20)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>
                <a:solidFill>
                  <a:schemeClr val="bg1"/>
                </a:solidFill>
              </a:rPr>
              <a:t>Clonmel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+30%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(10 to 13)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+114%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(figures less than 10)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Tipp Town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+54%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(13 to 20)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6409" y="6443937"/>
            <a:ext cx="3573584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-8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25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 smtClean="0">
                <a:solidFill>
                  <a:schemeClr val="bg1"/>
                </a:solidFill>
              </a:rPr>
              <a:t>Statistics are based on </a:t>
            </a:r>
            <a:r>
              <a:rPr lang="en-IE" sz="1050" b="1" u="sng" dirty="0">
                <a:solidFill>
                  <a:schemeClr val="bg1"/>
                </a:solidFill>
              </a:rPr>
              <a:t>Nov, Dec 2022 &amp; Jan 2023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 compared with Nov, Dec 2023 &amp; Jan 2024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13830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3" y="119752"/>
            <a:ext cx="4474338" cy="2600712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Crimes Against the Person includes</a:t>
            </a:r>
          </a:p>
          <a:p>
            <a:pPr algn="ctr"/>
            <a:endParaRPr lang="en-IE" sz="8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 Threat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Assaults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Harassment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Child Abandonment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Neglect </a:t>
            </a:r>
            <a:r>
              <a:rPr lang="en-IE" sz="1400" dirty="0">
                <a:solidFill>
                  <a:schemeClr val="bg1"/>
                </a:solidFill>
              </a:rPr>
              <a:t>or Abuse.</a:t>
            </a:r>
          </a:p>
          <a:p>
            <a:pPr algn="ctr"/>
            <a:endParaRPr lang="en-IE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Tipperary Division is -</a:t>
            </a:r>
            <a:r>
              <a:rPr lang="en-IE" sz="1600" b="1" dirty="0">
                <a:solidFill>
                  <a:schemeClr val="bg1"/>
                </a:solidFill>
              </a:rPr>
              <a:t>4</a:t>
            </a:r>
            <a:r>
              <a:rPr lang="en-IE" sz="1600" b="1" dirty="0" smtClean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(154 to 148)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800" dirty="0"/>
          </a:p>
        </p:txBody>
      </p:sp>
      <p:sp>
        <p:nvSpPr>
          <p:cNvPr id="18" name="Oval 17"/>
          <p:cNvSpPr/>
          <p:nvPr/>
        </p:nvSpPr>
        <p:spPr>
          <a:xfrm>
            <a:off x="7006855" y="119752"/>
            <a:ext cx="1904533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>
                <a:solidFill>
                  <a:schemeClr val="bg1"/>
                </a:solidFill>
              </a:rPr>
              <a:t>Nenagh</a:t>
            </a:r>
            <a:endParaRPr lang="en-IE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+6%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(31 to 33)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-32%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(34 to 23)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>
                <a:solidFill>
                  <a:schemeClr val="bg1"/>
                </a:solidFill>
              </a:rPr>
              <a:t>Clonmel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+22%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(46 to 56)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79405" y="5022069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-19%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(27 to 22)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44153" y="3213231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Tipp Town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-13%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(16 to 14)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7340" y="6443937"/>
            <a:ext cx="4382254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-21%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97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77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 smtClean="0">
                <a:solidFill>
                  <a:schemeClr val="bg1"/>
                </a:solidFill>
              </a:rPr>
              <a:t>Statistics are based on </a:t>
            </a:r>
            <a:r>
              <a:rPr lang="en-IE" sz="1050" b="1" u="sng" dirty="0">
                <a:solidFill>
                  <a:schemeClr val="bg1"/>
                </a:solidFill>
              </a:rPr>
              <a:t>Nov, Dec 2022 &amp; Jan 2023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 compared with Nov, Dec 2023 &amp; Jan 2024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25377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515" y="130480"/>
            <a:ext cx="3185143" cy="175432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Assaults includes:</a:t>
            </a:r>
          </a:p>
          <a:p>
            <a:pPr algn="ctr"/>
            <a:endParaRPr lang="en-IE" sz="12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Assaults </a:t>
            </a:r>
            <a:r>
              <a:rPr lang="en-IE" sz="1400" dirty="0">
                <a:solidFill>
                  <a:schemeClr val="bg1"/>
                </a:solidFill>
              </a:rPr>
              <a:t>Causing Harm </a:t>
            </a:r>
            <a:endParaRPr lang="en-IE" sz="14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Minor </a:t>
            </a:r>
            <a:r>
              <a:rPr lang="en-IE" sz="1400" dirty="0">
                <a:solidFill>
                  <a:schemeClr val="bg1"/>
                </a:solidFill>
              </a:rPr>
              <a:t>Assaults </a:t>
            </a:r>
            <a:endParaRPr lang="en-IE" sz="1400" dirty="0" smtClean="0">
              <a:solidFill>
                <a:schemeClr val="bg1"/>
              </a:solidFill>
            </a:endParaRPr>
          </a:p>
          <a:p>
            <a:pPr algn="ctr"/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Tipperary Division is -10%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(119 to 107)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>
                <a:solidFill>
                  <a:schemeClr val="bg1"/>
                </a:solidFill>
              </a:rPr>
              <a:t>Nenagh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No change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(26 to 26)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-35%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(26 to 17)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err="1" smtClean="0">
                <a:solidFill>
                  <a:schemeClr val="bg1"/>
                </a:solidFill>
              </a:rPr>
              <a:t>Clonmel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+20%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(35 to 42)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47131" y="498056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-41%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(22 to 13)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51910" y="3191899"/>
            <a:ext cx="1859622" cy="178866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Tipp Town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-10%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(figures less than 10)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515" y="1957635"/>
            <a:ext cx="4123936" cy="584775"/>
          </a:xfrm>
          <a:prstGeom prst="rect">
            <a:avLst/>
          </a:prstGeom>
          <a:solidFill>
            <a:srgbClr val="FFFFFF"/>
          </a:solidFill>
          <a:ln w="158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Assaults Causing Harm: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-38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53 to </a:t>
            </a:r>
            <a:r>
              <a:rPr lang="en-IE" sz="1600" kern="0" dirty="0" smtClean="0">
                <a:solidFill>
                  <a:prstClr val="black"/>
                </a:solidFill>
                <a:latin typeface="Calibri" panose="020F0502020204030204"/>
              </a:rPr>
              <a:t>33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Minor Assaults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+12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66 to </a:t>
            </a:r>
            <a:r>
              <a:rPr lang="en-IE" sz="1600" kern="0" dirty="0" smtClean="0">
                <a:solidFill>
                  <a:prstClr val="black"/>
                </a:solidFill>
                <a:latin typeface="Calibri" panose="020F0502020204030204"/>
              </a:rPr>
              <a:t>74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4298" y="6443937"/>
            <a:ext cx="4333633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-38%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79 to 49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 smtClean="0">
                <a:solidFill>
                  <a:schemeClr val="bg1"/>
                </a:solidFill>
              </a:rPr>
              <a:t>Statistics are based on </a:t>
            </a:r>
            <a:r>
              <a:rPr lang="en-IE" sz="1050" b="1" u="sng" dirty="0">
                <a:solidFill>
                  <a:schemeClr val="bg1"/>
                </a:solidFill>
              </a:rPr>
              <a:t>Nov, Dec 2022 &amp; Jan 2023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 compared with Nov, Dec 2023 &amp; Jan 2024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1162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52" y="98487"/>
            <a:ext cx="2904566" cy="70788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Proactive Policing Measures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12755" y="1563102"/>
            <a:ext cx="2590734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Searches in Tipperary side of the Division -2402 in 2023</a:t>
            </a:r>
            <a:endParaRPr lang="en-IE" sz="1050" b="1" i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8153" y="1248851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Personal Use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Down 1% 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(92 to 91)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5957" y="1248851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Sale/Supply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Up 9% YTD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(23 to 25)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126" y="3258952"/>
            <a:ext cx="3052907" cy="98488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a Firearm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No change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(figures less than 10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562" y="5083762"/>
            <a:ext cx="3052907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an Offensive Weapons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+100%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(figures less than 10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604" y="2749777"/>
            <a:ext cx="3853006" cy="3664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311" y="2749777"/>
            <a:ext cx="3865199" cy="36823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 smtClean="0">
                <a:solidFill>
                  <a:schemeClr val="bg1"/>
                </a:solidFill>
              </a:rPr>
              <a:t>Statistics are based on </a:t>
            </a:r>
            <a:r>
              <a:rPr lang="en-IE" sz="1050" b="1" u="sng" dirty="0">
                <a:solidFill>
                  <a:schemeClr val="bg1"/>
                </a:solidFill>
              </a:rPr>
              <a:t>Nov, Dec 2022 &amp; Jan 2023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 compared with Nov, Dec 2023 &amp; Jan 2024 (3 </a:t>
            </a:r>
            <a:r>
              <a:rPr lang="en-IE" sz="1050" b="1" u="sng" dirty="0" err="1">
                <a:solidFill>
                  <a:schemeClr val="bg1"/>
                </a:solidFill>
              </a:rPr>
              <a:t>mth</a:t>
            </a:r>
            <a:r>
              <a:rPr lang="en-IE" sz="1050" b="1" u="sng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10192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10810" y="303209"/>
            <a:ext cx="3565909" cy="1200329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E" b="1" dirty="0" smtClean="0">
                <a:solidFill>
                  <a:schemeClr val="bg1"/>
                </a:solidFill>
              </a:rPr>
              <a:t>Domestics/Non-Crime related incidents requiring Garda action in Tipperary during 2023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6719" y="3211272"/>
            <a:ext cx="3565909" cy="64633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smtClean="0">
                <a:solidFill>
                  <a:schemeClr val="bg1"/>
                </a:solidFill>
              </a:rPr>
              <a:t>TUSLA referrals in Tipperary in 2023 - 1738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7903" y="3257439"/>
            <a:ext cx="3052907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E" b="1" dirty="0" smtClean="0">
                <a:solidFill>
                  <a:schemeClr val="bg1"/>
                </a:solidFill>
              </a:rPr>
              <a:t>Domestic Violence incidents in Tipperary in 2023 - 940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457768"/>
            <a:ext cx="3461919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E" b="1" dirty="0" smtClean="0">
                <a:solidFill>
                  <a:schemeClr val="bg1"/>
                </a:solidFill>
              </a:rPr>
              <a:t>Persons detained under the Mental Health Act in Tipperary in 2023 - 293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3647" y="49293"/>
            <a:ext cx="2860887" cy="25391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 smtClean="0">
                <a:solidFill>
                  <a:schemeClr val="bg1"/>
                </a:solidFill>
              </a:rPr>
              <a:t>Statistics are </a:t>
            </a:r>
            <a:r>
              <a:rPr lang="en-IE" sz="1050" b="1" dirty="0" smtClean="0">
                <a:solidFill>
                  <a:schemeClr val="bg1"/>
                </a:solidFill>
              </a:rPr>
              <a:t>from 01.01.2023 – 31.12.2023</a:t>
            </a:r>
            <a:endParaRPr lang="en-IE" sz="105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12385</TotalTime>
  <Words>1727</Words>
  <Application>Microsoft Office PowerPoint</Application>
  <PresentationFormat>Widescreen</PresentationFormat>
  <Paragraphs>249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Century Gothic</vt:lpstr>
      <vt:lpstr>Times New Roman</vt:lpstr>
      <vt:lpstr>Wingdings 3</vt:lpstr>
      <vt:lpstr>Slice</vt:lpstr>
      <vt:lpstr>1_Slice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Drugs detections in 2023 (By type and value)</vt:lpstr>
      <vt:lpstr>drugs</vt:lpstr>
      <vt:lpstr>Romanian OCG involved in the organised theft of alcohol from shops Tipperary and Nationwide March 2023 to Feb 2024</vt:lpstr>
      <vt:lpstr>Community engagement</vt:lpstr>
      <vt:lpstr>Community Engagement </vt:lpstr>
      <vt:lpstr>Divisional Community engagement coordinator</vt:lpstr>
      <vt:lpstr>New Community policing van Clare/Tipperary Division</vt:lpstr>
    </vt:vector>
  </TitlesOfParts>
  <Company>An Garda Síochána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S0752096</dc:creator>
  <cp:lastModifiedBy>G27582D</cp:lastModifiedBy>
  <cp:revision>246</cp:revision>
  <cp:lastPrinted>2024-02-26T16:18:53Z</cp:lastPrinted>
  <dcterms:created xsi:type="dcterms:W3CDTF">2018-12-04T14:55:35Z</dcterms:created>
  <dcterms:modified xsi:type="dcterms:W3CDTF">2024-02-26T16:26:07Z</dcterms:modified>
</cp:coreProperties>
</file>