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11"/>
  </p:notesMasterIdLst>
  <p:sldIdLst>
    <p:sldId id="285" r:id="rId2"/>
    <p:sldId id="289" r:id="rId3"/>
    <p:sldId id="288" r:id="rId4"/>
    <p:sldId id="279" r:id="rId5"/>
    <p:sldId id="278" r:id="rId6"/>
    <p:sldId id="280" r:id="rId7"/>
    <p:sldId id="281" r:id="rId8"/>
    <p:sldId id="286" r:id="rId9"/>
    <p:sldId id="287" r:id="rId10"/>
  </p:sldIdLst>
  <p:sldSz cx="12192000" cy="6858000"/>
  <p:notesSz cx="6797675" cy="9928225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  <a:srgbClr val="FFCCCC"/>
    <a:srgbClr val="CCCCFF"/>
    <a:srgbClr val="99FFCC"/>
    <a:srgbClr val="FFCC99"/>
    <a:srgbClr val="99CCFF"/>
    <a:srgbClr val="66FFCC"/>
    <a:srgbClr val="00CC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362" autoAdjust="0"/>
    <p:restoredTop sz="84253" autoAdjust="0"/>
  </p:normalViewPr>
  <p:slideViewPr>
    <p:cSldViewPr snapToGrid="0">
      <p:cViewPr varScale="1">
        <p:scale>
          <a:sx n="95" d="100"/>
          <a:sy n="95" d="100"/>
        </p:scale>
        <p:origin x="1032" y="67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70" d="100"/>
          <a:sy n="70" d="100"/>
        </p:scale>
        <p:origin x="1908" y="7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7FC03B9-3C5E-4B97-BA2B-921170779E42}" type="datetimeFigureOut">
              <a:rPr lang="en-IE" smtClean="0"/>
              <a:pPr/>
              <a:t>04/12/2023</a:t>
            </a:fld>
            <a:endParaRPr lang="en-I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E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77958"/>
            <a:ext cx="5438140" cy="3909239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CDBA6A5-93DA-4ED9-B94C-96E4E9092EC7}" type="slidenum">
              <a:rPr lang="en-IE" smtClean="0"/>
              <a:pPr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6625796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DBA6A5-93DA-4ED9-B94C-96E4E9092EC7}" type="slidenum">
              <a:rPr lang="en-IE" smtClean="0"/>
              <a:pPr/>
              <a:t>2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93697890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DBA6A5-93DA-4ED9-B94C-96E4E9092EC7}" type="slidenum">
              <a:rPr lang="en-IE" smtClean="0"/>
              <a:pPr/>
              <a:t>3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1530697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DBA6A5-93DA-4ED9-B94C-96E4E9092EC7}" type="slidenum">
              <a:rPr lang="en-IE" smtClean="0"/>
              <a:pPr/>
              <a:t>4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2014445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DBA6A5-93DA-4ED9-B94C-96E4E9092EC7}" type="slidenum">
              <a:rPr lang="en-IE" smtClean="0"/>
              <a:pPr/>
              <a:t>5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896044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DBA6A5-93DA-4ED9-B94C-96E4E9092EC7}" type="slidenum">
              <a:rPr lang="en-IE" smtClean="0"/>
              <a:pPr/>
              <a:t>6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21243734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DBA6A5-93DA-4ED9-B94C-96E4E9092EC7}" type="slidenum">
              <a:rPr lang="en-IE" smtClean="0"/>
              <a:pPr/>
              <a:t>7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45275795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DBA6A5-93DA-4ED9-B94C-96E4E9092EC7}" type="slidenum">
              <a:rPr lang="en-IE" smtClean="0"/>
              <a:pPr/>
              <a:t>8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54633468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 sz="800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DBA6A5-93DA-4ED9-B94C-96E4E9092EC7}" type="slidenum">
              <a:rPr lang="en-IE" smtClean="0"/>
              <a:pPr/>
              <a:t>9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4926557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12/4/2023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12/4/2023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12/4/2023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12/4/2023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12/4/2023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12/4/2023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12/4/2023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12/4/2023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12/4/2023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12/4/2023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12/4/2023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12/4/2023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12/4/2023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12/4/2023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12/4/2023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12/4/2023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12/4/2023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12/4/2023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68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5419" t="-299" r="5743" b="-1"/>
          <a:stretch/>
        </p:blipFill>
        <p:spPr>
          <a:xfrm>
            <a:off x="0" y="-20548"/>
            <a:ext cx="12192000" cy="6878548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705510" y="390418"/>
            <a:ext cx="9133725" cy="1569660"/>
          </a:xfrm>
          <a:prstGeom prst="rect">
            <a:avLst/>
          </a:prstGeom>
          <a:solidFill>
            <a:schemeClr val="tx1">
              <a:alpha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IE" sz="2800" b="1" dirty="0" smtClean="0">
                <a:solidFill>
                  <a:schemeClr val="bg1"/>
                </a:solidFill>
                <a:latin typeface="Cambria" panose="02040503050406030204" pitchFamily="18" charset="0"/>
              </a:rPr>
              <a:t>Joint Policing Committee – Tipperary Division </a:t>
            </a:r>
          </a:p>
          <a:p>
            <a:pPr algn="ctr"/>
            <a:r>
              <a:rPr lang="en-IE" sz="2800" b="1" dirty="0" smtClean="0">
                <a:solidFill>
                  <a:schemeClr val="bg1"/>
                </a:solidFill>
                <a:latin typeface="Cambria" panose="02040503050406030204" pitchFamily="18" charset="0"/>
              </a:rPr>
              <a:t>7</a:t>
            </a:r>
            <a:r>
              <a:rPr lang="en-IE" sz="2800" b="1" baseline="30000" dirty="0" smtClean="0">
                <a:solidFill>
                  <a:schemeClr val="bg1"/>
                </a:solidFill>
                <a:latin typeface="Cambria" panose="02040503050406030204" pitchFamily="18" charset="0"/>
              </a:rPr>
              <a:t>th</a:t>
            </a:r>
            <a:r>
              <a:rPr lang="en-IE" sz="2800" b="1" dirty="0" smtClean="0">
                <a:solidFill>
                  <a:schemeClr val="bg1"/>
                </a:solidFill>
                <a:latin typeface="Cambria" panose="02040503050406030204" pitchFamily="18" charset="0"/>
              </a:rPr>
              <a:t> December 2023</a:t>
            </a:r>
            <a:endParaRPr lang="en-IE" sz="2800" b="1" dirty="0" smtClean="0">
              <a:solidFill>
                <a:schemeClr val="bg1"/>
              </a:solidFill>
              <a:latin typeface="Cambria" panose="02040503050406030204" pitchFamily="18" charset="0"/>
            </a:endParaRPr>
          </a:p>
          <a:p>
            <a:endParaRPr lang="en-IE" sz="2000" b="1" dirty="0">
              <a:solidFill>
                <a:schemeClr val="bg1"/>
              </a:solidFill>
              <a:latin typeface="Cambria" panose="02040503050406030204" pitchFamily="18" charset="0"/>
            </a:endParaRPr>
          </a:p>
          <a:p>
            <a:pPr algn="ctr"/>
            <a:r>
              <a:rPr lang="en-IE" sz="2000" b="1" dirty="0" smtClean="0">
                <a:solidFill>
                  <a:schemeClr val="bg1"/>
                </a:solidFill>
                <a:latin typeface="Cambria" panose="02040503050406030204" pitchFamily="18" charset="0"/>
              </a:rPr>
              <a:t>Chief Superintendent Colm O’Sullivan</a:t>
            </a:r>
            <a:endParaRPr lang="en-IE" sz="2000" b="1" dirty="0">
              <a:solidFill>
                <a:schemeClr val="bg1"/>
              </a:solidFill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43909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48933" y="0"/>
            <a:ext cx="12240933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66600" y="210026"/>
            <a:ext cx="11209866" cy="6571030"/>
          </a:xfrm>
          <a:prstGeom prst="rect">
            <a:avLst/>
          </a:prstGeom>
          <a:solidFill>
            <a:schemeClr val="tx1"/>
          </a:solidFill>
          <a:ln w="15875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sz="1100" b="1" u="sng" spc="50" dirty="0" smtClean="0">
              <a:ln w="0"/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  <a:p>
            <a:pPr algn="ctr"/>
            <a:r>
              <a:rPr lang="en-US" sz="2800" b="1" u="sng" spc="50" dirty="0" smtClean="0">
                <a:ln w="0"/>
                <a:solidFill>
                  <a:schemeClr val="bg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JPC </a:t>
            </a:r>
            <a:r>
              <a:rPr lang="en-US" sz="2800" b="1" u="sng" spc="50" dirty="0">
                <a:ln w="0"/>
                <a:solidFill>
                  <a:schemeClr val="bg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Objectives </a:t>
            </a:r>
          </a:p>
          <a:p>
            <a:pPr lvl="1"/>
            <a:endParaRPr lang="en-IE" sz="2400" b="1" u="sng" dirty="0" smtClean="0">
              <a:solidFill>
                <a:schemeClr val="bg1"/>
              </a:solidFill>
            </a:endParaRPr>
          </a:p>
          <a:p>
            <a:pPr lvl="1"/>
            <a:r>
              <a:rPr lang="en-IE" sz="1600" b="1" u="sng" dirty="0" smtClean="0">
                <a:solidFill>
                  <a:schemeClr val="bg1"/>
                </a:solidFill>
              </a:rPr>
              <a:t>Provide </a:t>
            </a:r>
            <a:r>
              <a:rPr lang="en-IE" sz="1600" b="1" u="sng" dirty="0">
                <a:solidFill>
                  <a:schemeClr val="bg1"/>
                </a:solidFill>
              </a:rPr>
              <a:t>a brief statistical overview of current position as of </a:t>
            </a:r>
            <a:r>
              <a:rPr lang="en-IE" sz="1600" b="1" u="sng" dirty="0" smtClean="0">
                <a:solidFill>
                  <a:schemeClr val="bg1"/>
                </a:solidFill>
              </a:rPr>
              <a:t>01/12/2023:</a:t>
            </a:r>
            <a:endParaRPr lang="en-IE" sz="1600" b="1" u="sng" dirty="0">
              <a:solidFill>
                <a:schemeClr val="bg1"/>
              </a:solidFill>
            </a:endParaRPr>
          </a:p>
          <a:p>
            <a:pPr lvl="1"/>
            <a:endParaRPr lang="en-IE" sz="1200" b="1" u="sng" dirty="0" smtClean="0">
              <a:solidFill>
                <a:schemeClr val="bg1"/>
              </a:solidFill>
            </a:endParaRPr>
          </a:p>
          <a:p>
            <a:pPr lvl="1"/>
            <a:endParaRPr lang="en-IE" sz="1600" b="1" u="sng" dirty="0" smtClean="0">
              <a:solidFill>
                <a:schemeClr val="bg1"/>
              </a:solidFill>
            </a:endParaRPr>
          </a:p>
          <a:p>
            <a:pPr marL="1371600" lvl="2" indent="-457200">
              <a:buFont typeface="+mj-lt"/>
              <a:buAutoNum type="arabicPeriod"/>
            </a:pPr>
            <a:r>
              <a:rPr lang="en-IE" sz="1600" dirty="0" smtClean="0">
                <a:solidFill>
                  <a:schemeClr val="bg1"/>
                </a:solidFill>
              </a:rPr>
              <a:t>Domestic Abuse Incidents</a:t>
            </a:r>
          </a:p>
          <a:p>
            <a:pPr marL="1371600" lvl="2" indent="-457200">
              <a:buFont typeface="+mj-lt"/>
              <a:buAutoNum type="arabicPeriod"/>
            </a:pPr>
            <a:endParaRPr lang="en-IE" sz="1600" dirty="0">
              <a:solidFill>
                <a:schemeClr val="bg1"/>
              </a:solidFill>
            </a:endParaRPr>
          </a:p>
          <a:p>
            <a:pPr marL="1371600" lvl="2" indent="-457200">
              <a:buFont typeface="+mj-lt"/>
              <a:buAutoNum type="arabicPeriod"/>
            </a:pPr>
            <a:r>
              <a:rPr lang="en-IE" sz="1600" dirty="0" smtClean="0">
                <a:solidFill>
                  <a:schemeClr val="bg1"/>
                </a:solidFill>
              </a:rPr>
              <a:t>Property </a:t>
            </a:r>
            <a:r>
              <a:rPr lang="en-IE" sz="1600" dirty="0">
                <a:solidFill>
                  <a:schemeClr val="bg1"/>
                </a:solidFill>
              </a:rPr>
              <a:t>Crime at a Divisional Level (broken down by District)</a:t>
            </a:r>
          </a:p>
          <a:p>
            <a:pPr marL="1828800" lvl="3" indent="-457200">
              <a:buFont typeface="Arial" panose="020B0604020202020204" pitchFamily="34" charset="0"/>
              <a:buChar char="•"/>
            </a:pPr>
            <a:r>
              <a:rPr lang="en-IE" sz="1600" dirty="0">
                <a:solidFill>
                  <a:schemeClr val="bg1"/>
                </a:solidFill>
              </a:rPr>
              <a:t>Additional attention afforded to Burglary</a:t>
            </a:r>
          </a:p>
          <a:p>
            <a:pPr marL="1371600" lvl="2" indent="-457200">
              <a:buFont typeface="+mj-lt"/>
              <a:buAutoNum type="arabicPeriod"/>
            </a:pPr>
            <a:endParaRPr lang="en-IE" sz="1600" dirty="0">
              <a:solidFill>
                <a:schemeClr val="bg1"/>
              </a:solidFill>
            </a:endParaRPr>
          </a:p>
          <a:p>
            <a:pPr marL="1371600" lvl="2" indent="-457200">
              <a:buFont typeface="+mj-lt"/>
              <a:buAutoNum type="arabicPeriod"/>
            </a:pPr>
            <a:r>
              <a:rPr lang="en-IE" sz="1600" dirty="0">
                <a:solidFill>
                  <a:schemeClr val="bg1"/>
                </a:solidFill>
              </a:rPr>
              <a:t>Crime Against the Person  at a Divisional Level (broken down by District)</a:t>
            </a:r>
          </a:p>
          <a:p>
            <a:pPr marL="1714500" lvl="3" indent="-342900">
              <a:buFont typeface="Arial" panose="020B0604020202020204" pitchFamily="34" charset="0"/>
              <a:buChar char="•"/>
            </a:pPr>
            <a:r>
              <a:rPr lang="en-IE" sz="1600" dirty="0">
                <a:solidFill>
                  <a:schemeClr val="bg1"/>
                </a:solidFill>
              </a:rPr>
              <a:t>Additional attention afforded to Assault.</a:t>
            </a:r>
          </a:p>
          <a:p>
            <a:pPr lvl="3"/>
            <a:endParaRPr lang="en-IE" sz="1600" dirty="0">
              <a:solidFill>
                <a:schemeClr val="bg1"/>
              </a:solidFill>
            </a:endParaRPr>
          </a:p>
          <a:p>
            <a:pPr marL="1371600" lvl="2" indent="-457200">
              <a:buFont typeface="+mj-lt"/>
              <a:buAutoNum type="arabicPeriod"/>
            </a:pPr>
            <a:r>
              <a:rPr lang="en-IE" sz="1600" dirty="0">
                <a:solidFill>
                  <a:schemeClr val="bg1"/>
                </a:solidFill>
              </a:rPr>
              <a:t>Proactive Policing Measure </a:t>
            </a:r>
          </a:p>
          <a:p>
            <a:pPr marL="1714500" lvl="3" indent="-342900">
              <a:buFont typeface="Arial" panose="020B0604020202020204" pitchFamily="34" charset="0"/>
              <a:buChar char="•"/>
            </a:pPr>
            <a:r>
              <a:rPr lang="en-IE" sz="1600" dirty="0">
                <a:solidFill>
                  <a:schemeClr val="bg1"/>
                </a:solidFill>
              </a:rPr>
              <a:t>Includes Possession of Drugs, Sale of Drugs, </a:t>
            </a:r>
            <a:r>
              <a:rPr lang="en-IE" sz="1600" dirty="0" smtClean="0">
                <a:solidFill>
                  <a:schemeClr val="bg1"/>
                </a:solidFill>
              </a:rPr>
              <a:t>and </a:t>
            </a:r>
            <a:r>
              <a:rPr lang="en-IE" sz="1600" dirty="0">
                <a:solidFill>
                  <a:schemeClr val="bg1"/>
                </a:solidFill>
              </a:rPr>
              <a:t>Offensive Weapons</a:t>
            </a:r>
          </a:p>
          <a:p>
            <a:pPr marL="1714500" lvl="3" indent="-342900">
              <a:buFont typeface="Arial" panose="020B0604020202020204" pitchFamily="34" charset="0"/>
              <a:buChar char="•"/>
            </a:pPr>
            <a:endParaRPr lang="en-IE" sz="1600" dirty="0">
              <a:solidFill>
                <a:schemeClr val="bg1"/>
              </a:solidFill>
            </a:endParaRPr>
          </a:p>
          <a:p>
            <a:pPr marL="1371600" lvl="2" indent="-457200">
              <a:buFont typeface="+mj-lt"/>
              <a:buAutoNum type="arabicPeriod"/>
            </a:pPr>
            <a:r>
              <a:rPr lang="en-IE" sz="1600" dirty="0" smtClean="0">
                <a:solidFill>
                  <a:schemeClr val="bg1"/>
                </a:solidFill>
              </a:rPr>
              <a:t>Traffic</a:t>
            </a:r>
          </a:p>
          <a:p>
            <a:pPr marL="1828800" lvl="3" indent="-457200">
              <a:buFont typeface="Arial" panose="020B0604020202020204" pitchFamily="34" charset="0"/>
              <a:buChar char="•"/>
            </a:pPr>
            <a:r>
              <a:rPr lang="en-IE" sz="1600" dirty="0">
                <a:solidFill>
                  <a:schemeClr val="bg1"/>
                </a:solidFill>
              </a:rPr>
              <a:t>Fatalities/Serious Injuries figures YTD</a:t>
            </a:r>
          </a:p>
          <a:p>
            <a:pPr marL="1828800" lvl="3" indent="-457200">
              <a:buFont typeface="Arial" panose="020B0604020202020204" pitchFamily="34" charset="0"/>
              <a:buChar char="•"/>
            </a:pPr>
            <a:r>
              <a:rPr lang="en-IE" sz="1600" dirty="0">
                <a:solidFill>
                  <a:schemeClr val="bg1"/>
                </a:solidFill>
              </a:rPr>
              <a:t>Drink and Drug Driving Offences</a:t>
            </a:r>
          </a:p>
          <a:p>
            <a:pPr marL="1828800" lvl="3" indent="-457200">
              <a:buFont typeface="Arial" panose="020B0604020202020204" pitchFamily="34" charset="0"/>
              <a:buChar char="•"/>
            </a:pPr>
            <a:r>
              <a:rPr lang="en-IE" sz="1600" dirty="0">
                <a:solidFill>
                  <a:schemeClr val="bg1"/>
                </a:solidFill>
              </a:rPr>
              <a:t>LifeSaver </a:t>
            </a:r>
            <a:r>
              <a:rPr lang="en-IE" sz="1600" dirty="0" smtClean="0">
                <a:solidFill>
                  <a:schemeClr val="bg1"/>
                </a:solidFill>
              </a:rPr>
              <a:t>Offences</a:t>
            </a:r>
          </a:p>
          <a:p>
            <a:pPr lvl="3"/>
            <a:endParaRPr lang="en-IE" sz="1600" dirty="0">
              <a:solidFill>
                <a:schemeClr val="bg1"/>
              </a:solidFill>
            </a:endParaRPr>
          </a:p>
          <a:p>
            <a:pPr lvl="1"/>
            <a:endParaRPr lang="en-IE" sz="1400" b="1" i="1" dirty="0" smtClean="0">
              <a:solidFill>
                <a:schemeClr val="bg1"/>
              </a:solidFill>
            </a:endParaRPr>
          </a:p>
          <a:p>
            <a:pPr lvl="1"/>
            <a:r>
              <a:rPr lang="en-IE" sz="1400" b="1" i="1" dirty="0" smtClean="0">
                <a:solidFill>
                  <a:schemeClr val="bg1"/>
                </a:solidFill>
              </a:rPr>
              <a:t>All </a:t>
            </a:r>
            <a:r>
              <a:rPr lang="en-IE" sz="1400" b="1" i="1" dirty="0">
                <a:solidFill>
                  <a:schemeClr val="bg1"/>
                </a:solidFill>
              </a:rPr>
              <a:t>information is based upon operational data from the PULSE System as was available on the </a:t>
            </a:r>
            <a:r>
              <a:rPr lang="en-IE" sz="1400" b="1" i="1" dirty="0" smtClean="0">
                <a:solidFill>
                  <a:schemeClr val="bg1"/>
                </a:solidFill>
              </a:rPr>
              <a:t>01/12/2023 </a:t>
            </a:r>
            <a:r>
              <a:rPr lang="en-IE" sz="1400" b="1" i="1" dirty="0">
                <a:solidFill>
                  <a:schemeClr val="bg1"/>
                </a:solidFill>
              </a:rPr>
              <a:t>and is liable to change.  Crime Counting rules are applied, unless otherwise stated.  Incident counts are based on date reported. </a:t>
            </a:r>
          </a:p>
        </p:txBody>
      </p:sp>
    </p:spTree>
    <p:extLst>
      <p:ext uri="{BB962C8B-B14F-4D97-AF65-F5344CB8AC3E}">
        <p14:creationId xmlns:p14="http://schemas.microsoft.com/office/powerpoint/2010/main" val="212724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240933" cy="68580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3043368" y="961006"/>
            <a:ext cx="6439155" cy="4935987"/>
          </a:xfrm>
          <a:prstGeom prst="rect">
            <a:avLst/>
          </a:prstGeom>
          <a:solidFill>
            <a:schemeClr val="tx1"/>
          </a:solidFill>
          <a:ln w="19050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endParaRPr lang="en-IE" dirty="0"/>
          </a:p>
        </p:txBody>
      </p:sp>
      <p:sp>
        <p:nvSpPr>
          <p:cNvPr id="4" name="TextBox 3"/>
          <p:cNvSpPr txBox="1"/>
          <p:nvPr/>
        </p:nvSpPr>
        <p:spPr>
          <a:xfrm>
            <a:off x="3477412" y="1381900"/>
            <a:ext cx="5571066" cy="38779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2800" b="1" u="sng" dirty="0" smtClean="0">
                <a:solidFill>
                  <a:schemeClr val="bg1"/>
                </a:solidFill>
              </a:rPr>
              <a:t>Domestic Abuse Incidents</a:t>
            </a:r>
            <a:endParaRPr lang="en-IE" sz="2800" b="1" u="sng" dirty="0">
              <a:solidFill>
                <a:schemeClr val="bg1"/>
              </a:solidFill>
            </a:endParaRPr>
          </a:p>
          <a:p>
            <a:pPr algn="ctr"/>
            <a:endParaRPr lang="en-IE" sz="1000" b="1" dirty="0" smtClean="0">
              <a:solidFill>
                <a:schemeClr val="bg1"/>
              </a:solidFill>
            </a:endParaRPr>
          </a:p>
          <a:p>
            <a:pPr algn="ctr"/>
            <a:endParaRPr lang="en-IE" sz="1000" b="1" dirty="0">
              <a:solidFill>
                <a:schemeClr val="bg1"/>
              </a:solidFill>
            </a:endParaRPr>
          </a:p>
          <a:p>
            <a:pPr algn="ctr"/>
            <a:r>
              <a:rPr lang="en-IE" dirty="0" smtClean="0">
                <a:solidFill>
                  <a:schemeClr val="bg1"/>
                </a:solidFill>
              </a:rPr>
              <a:t>includes</a:t>
            </a:r>
            <a:endParaRPr lang="en-IE" dirty="0">
              <a:solidFill>
                <a:schemeClr val="bg1"/>
              </a:solidFill>
            </a:endParaRP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n-IE" dirty="0" smtClean="0">
                <a:solidFill>
                  <a:schemeClr val="bg1"/>
                </a:solidFill>
              </a:rPr>
              <a:t>Breach of Barring Order</a:t>
            </a:r>
            <a:endParaRPr lang="en-IE" dirty="0">
              <a:solidFill>
                <a:schemeClr val="bg1"/>
              </a:solidFill>
            </a:endParaRP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n-IE" dirty="0" smtClean="0">
                <a:solidFill>
                  <a:schemeClr val="bg1"/>
                </a:solidFill>
              </a:rPr>
              <a:t>Breach of Protection Order</a:t>
            </a:r>
            <a:endParaRPr lang="en-IE" dirty="0">
              <a:solidFill>
                <a:schemeClr val="bg1"/>
              </a:solidFill>
            </a:endParaRP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n-IE" dirty="0" smtClean="0">
                <a:solidFill>
                  <a:schemeClr val="bg1"/>
                </a:solidFill>
              </a:rPr>
              <a:t>Breach of Safety Order</a:t>
            </a:r>
            <a:endParaRPr lang="en-IE" dirty="0">
              <a:solidFill>
                <a:schemeClr val="bg1"/>
              </a:solidFill>
            </a:endParaRP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n-IE" dirty="0" smtClean="0">
                <a:solidFill>
                  <a:schemeClr val="bg1"/>
                </a:solidFill>
              </a:rPr>
              <a:t>Domestic Dispute – No Offence Identified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n-IE" dirty="0" smtClean="0">
                <a:solidFill>
                  <a:schemeClr val="bg1"/>
                </a:solidFill>
              </a:rPr>
              <a:t>Any incident with Domestic M.O.</a:t>
            </a:r>
            <a:endParaRPr lang="en-IE" b="1" dirty="0">
              <a:solidFill>
                <a:schemeClr val="bg1"/>
              </a:solidFill>
            </a:endParaRPr>
          </a:p>
          <a:p>
            <a:pPr algn="ctr"/>
            <a:endParaRPr lang="en-IE" b="1" u="sng" dirty="0" smtClean="0">
              <a:solidFill>
                <a:schemeClr val="bg1"/>
              </a:solidFill>
            </a:endParaRPr>
          </a:p>
          <a:p>
            <a:pPr algn="ctr"/>
            <a:r>
              <a:rPr lang="en-IE" b="1" dirty="0" smtClean="0">
                <a:solidFill>
                  <a:schemeClr val="bg1"/>
                </a:solidFill>
              </a:rPr>
              <a:t>YTD (1</a:t>
            </a:r>
            <a:r>
              <a:rPr lang="en-IE" b="1" baseline="30000" dirty="0" smtClean="0">
                <a:solidFill>
                  <a:schemeClr val="bg1"/>
                </a:solidFill>
              </a:rPr>
              <a:t>st</a:t>
            </a:r>
            <a:r>
              <a:rPr lang="en-IE" b="1" dirty="0" smtClean="0">
                <a:solidFill>
                  <a:schemeClr val="bg1"/>
                </a:solidFill>
              </a:rPr>
              <a:t> Jan – 3</a:t>
            </a:r>
            <a:r>
              <a:rPr lang="en-IE" b="1" baseline="30000" dirty="0" smtClean="0">
                <a:solidFill>
                  <a:schemeClr val="bg1"/>
                </a:solidFill>
              </a:rPr>
              <a:t>rd</a:t>
            </a:r>
            <a:r>
              <a:rPr lang="en-IE" b="1" dirty="0" smtClean="0">
                <a:solidFill>
                  <a:schemeClr val="bg1"/>
                </a:solidFill>
              </a:rPr>
              <a:t> </a:t>
            </a:r>
            <a:r>
              <a:rPr lang="en-IE" b="1" dirty="0" smtClean="0">
                <a:solidFill>
                  <a:schemeClr val="bg1"/>
                </a:solidFill>
              </a:rPr>
              <a:t>Dec </a:t>
            </a:r>
            <a:r>
              <a:rPr lang="en-IE" b="1" dirty="0" smtClean="0">
                <a:solidFill>
                  <a:schemeClr val="bg1"/>
                </a:solidFill>
              </a:rPr>
              <a:t>2023) </a:t>
            </a:r>
          </a:p>
          <a:p>
            <a:pPr algn="ctr"/>
            <a:r>
              <a:rPr lang="en-IE" b="1" dirty="0" smtClean="0">
                <a:solidFill>
                  <a:schemeClr val="bg1"/>
                </a:solidFill>
              </a:rPr>
              <a:t>the </a:t>
            </a:r>
            <a:r>
              <a:rPr lang="en-IE" b="1" dirty="0">
                <a:solidFill>
                  <a:schemeClr val="bg1"/>
                </a:solidFill>
              </a:rPr>
              <a:t>Division is </a:t>
            </a:r>
            <a:endParaRPr lang="en-IE" b="1" dirty="0" smtClean="0">
              <a:solidFill>
                <a:schemeClr val="bg1"/>
              </a:solidFill>
            </a:endParaRPr>
          </a:p>
          <a:p>
            <a:pPr algn="ctr"/>
            <a:r>
              <a:rPr lang="en-IE" b="1" u="sng" dirty="0" smtClean="0">
                <a:solidFill>
                  <a:schemeClr val="bg1"/>
                </a:solidFill>
              </a:rPr>
              <a:t>+7%</a:t>
            </a:r>
            <a:endParaRPr lang="en-IE" b="1" u="sng" dirty="0" smtClean="0">
              <a:solidFill>
                <a:schemeClr val="bg1"/>
              </a:solidFill>
            </a:endParaRPr>
          </a:p>
          <a:p>
            <a:pPr algn="ctr"/>
            <a:endParaRPr lang="en-IE" b="1" dirty="0">
              <a:solidFill>
                <a:schemeClr val="bg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387693" y="6207023"/>
            <a:ext cx="9896607" cy="523220"/>
          </a:xfrm>
          <a:prstGeom prst="rect">
            <a:avLst/>
          </a:prstGeom>
          <a:solidFill>
            <a:sysClr val="window" lastClr="FFFFFF"/>
          </a:solidFill>
          <a:ln>
            <a:solidFill>
              <a:srgbClr val="5B9BD5">
                <a:shade val="50000"/>
              </a:srgbClr>
            </a:solidFill>
          </a:ln>
        </p:spPr>
        <p:txBody>
          <a:bodyPr wrap="square" rtlCol="0">
            <a:spAutoFit/>
          </a:bodyPr>
          <a:lstStyle/>
          <a:p>
            <a:r>
              <a:rPr lang="en-IE" sz="1400" b="1" i="1" dirty="0" smtClean="0">
                <a:solidFill>
                  <a:schemeClr val="bg1"/>
                </a:solidFill>
              </a:rPr>
              <a:t>Based upon </a:t>
            </a:r>
            <a:r>
              <a:rPr lang="en-IE" sz="1400" b="1" i="1" dirty="0">
                <a:solidFill>
                  <a:schemeClr val="bg1"/>
                </a:solidFill>
              </a:rPr>
              <a:t>operational data from the PULSE System as was available on the </a:t>
            </a:r>
            <a:r>
              <a:rPr lang="en-IE" sz="1400" b="1" i="1" dirty="0" smtClean="0">
                <a:solidFill>
                  <a:schemeClr val="bg1"/>
                </a:solidFill>
              </a:rPr>
              <a:t>04/12/2023 </a:t>
            </a:r>
            <a:r>
              <a:rPr lang="en-IE" sz="1400" b="1" i="1" dirty="0">
                <a:solidFill>
                  <a:schemeClr val="bg1"/>
                </a:solidFill>
              </a:rPr>
              <a:t>and is liable to change. </a:t>
            </a:r>
            <a:r>
              <a:rPr lang="en-IE" sz="1400" b="1" i="1" dirty="0" smtClean="0">
                <a:solidFill>
                  <a:schemeClr val="bg1"/>
                </a:solidFill>
              </a:rPr>
              <a:t>Incident </a:t>
            </a:r>
            <a:r>
              <a:rPr lang="en-IE" sz="1400" b="1" i="1" dirty="0">
                <a:solidFill>
                  <a:schemeClr val="bg1"/>
                </a:solidFill>
              </a:rPr>
              <a:t>counts are based on date reported. </a:t>
            </a:r>
          </a:p>
        </p:txBody>
      </p:sp>
    </p:spTree>
    <p:extLst>
      <p:ext uri="{BB962C8B-B14F-4D97-AF65-F5344CB8AC3E}">
        <p14:creationId xmlns:p14="http://schemas.microsoft.com/office/powerpoint/2010/main" val="3360500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76929" y="119752"/>
            <a:ext cx="4016606" cy="1908215"/>
          </a:xfrm>
          <a:prstGeom prst="rect">
            <a:avLst/>
          </a:prstGeom>
          <a:solidFill>
            <a:schemeClr val="tx1"/>
          </a:solidFill>
          <a:ln w="15875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IE" sz="2000" b="1" u="sng" dirty="0" smtClean="0">
                <a:solidFill>
                  <a:schemeClr val="bg1"/>
                </a:solidFill>
              </a:rPr>
              <a:t>Property Crime includes:</a:t>
            </a:r>
          </a:p>
          <a:p>
            <a:pPr algn="ctr"/>
            <a:endParaRPr lang="en-IE" sz="800" b="1" u="sng" dirty="0">
              <a:solidFill>
                <a:schemeClr val="bg1"/>
              </a:solidFill>
            </a:endParaRPr>
          </a:p>
          <a:p>
            <a:pPr marL="171450" indent="-171450" algn="ctr">
              <a:buFont typeface="Arial" panose="020B0604020202020204" pitchFamily="34" charset="0"/>
              <a:buChar char="•"/>
            </a:pPr>
            <a:r>
              <a:rPr lang="en-IE" sz="1400" dirty="0" smtClean="0">
                <a:solidFill>
                  <a:schemeClr val="bg1"/>
                </a:solidFill>
              </a:rPr>
              <a:t>All </a:t>
            </a:r>
            <a:r>
              <a:rPr lang="en-IE" sz="1400" dirty="0">
                <a:solidFill>
                  <a:schemeClr val="bg1"/>
                </a:solidFill>
              </a:rPr>
              <a:t>Robbery</a:t>
            </a:r>
          </a:p>
          <a:p>
            <a:pPr marL="171450" indent="-171450" algn="ctr">
              <a:buFont typeface="Arial" panose="020B0604020202020204" pitchFamily="34" charset="0"/>
              <a:buChar char="•"/>
            </a:pPr>
            <a:r>
              <a:rPr lang="en-IE" sz="1400" dirty="0">
                <a:solidFill>
                  <a:schemeClr val="bg1"/>
                </a:solidFill>
              </a:rPr>
              <a:t>All Burglary</a:t>
            </a:r>
          </a:p>
          <a:p>
            <a:pPr marL="171450" indent="-171450" algn="ctr">
              <a:buFont typeface="Arial" panose="020B0604020202020204" pitchFamily="34" charset="0"/>
              <a:buChar char="•"/>
            </a:pPr>
            <a:r>
              <a:rPr lang="en-IE" sz="1400" dirty="0">
                <a:solidFill>
                  <a:schemeClr val="bg1"/>
                </a:solidFill>
              </a:rPr>
              <a:t>And various Theft </a:t>
            </a:r>
            <a:r>
              <a:rPr lang="en-IE" sz="1400" dirty="0" smtClean="0">
                <a:solidFill>
                  <a:schemeClr val="bg1"/>
                </a:solidFill>
              </a:rPr>
              <a:t>Offences</a:t>
            </a:r>
          </a:p>
          <a:p>
            <a:pPr algn="ctr"/>
            <a:endParaRPr lang="en-IE" sz="1600" b="1" dirty="0">
              <a:solidFill>
                <a:schemeClr val="bg1"/>
              </a:solidFill>
            </a:endParaRPr>
          </a:p>
          <a:p>
            <a:pPr algn="ctr"/>
            <a:r>
              <a:rPr lang="en-IE" sz="1600" b="1" dirty="0" smtClean="0">
                <a:solidFill>
                  <a:schemeClr val="bg1"/>
                </a:solidFill>
              </a:rPr>
              <a:t>YTD the Division is </a:t>
            </a:r>
            <a:r>
              <a:rPr lang="en-IE" sz="1600" b="1" dirty="0" smtClean="0">
                <a:solidFill>
                  <a:schemeClr val="bg1"/>
                </a:solidFill>
              </a:rPr>
              <a:t>+16%</a:t>
            </a:r>
            <a:endParaRPr lang="en-IE" sz="1600" b="1" dirty="0" smtClean="0">
              <a:solidFill>
                <a:schemeClr val="bg1"/>
              </a:solidFill>
            </a:endParaRPr>
          </a:p>
          <a:p>
            <a:pPr algn="ctr"/>
            <a:r>
              <a:rPr lang="en-IE" sz="1600" b="1" dirty="0" smtClean="0">
                <a:solidFill>
                  <a:schemeClr val="bg1"/>
                </a:solidFill>
              </a:rPr>
              <a:t>(1,434 </a:t>
            </a:r>
            <a:r>
              <a:rPr lang="en-IE" sz="1600" b="1" dirty="0" smtClean="0">
                <a:solidFill>
                  <a:schemeClr val="bg1"/>
                </a:solidFill>
              </a:rPr>
              <a:t>to </a:t>
            </a:r>
            <a:r>
              <a:rPr lang="en-IE" sz="1600" b="1" dirty="0" smtClean="0">
                <a:solidFill>
                  <a:schemeClr val="bg1"/>
                </a:solidFill>
              </a:rPr>
              <a:t>1,669)</a:t>
            </a:r>
            <a:endParaRPr lang="en-IE" sz="1600" b="1" dirty="0" smtClean="0">
              <a:solidFill>
                <a:schemeClr val="bg1"/>
              </a:solidFill>
            </a:endParaRPr>
          </a:p>
        </p:txBody>
      </p:sp>
      <p:sp>
        <p:nvSpPr>
          <p:cNvPr id="18" name="Oval 17"/>
          <p:cNvSpPr/>
          <p:nvPr/>
        </p:nvSpPr>
        <p:spPr>
          <a:xfrm>
            <a:off x="7006856" y="119752"/>
            <a:ext cx="1850066" cy="1754326"/>
          </a:xfrm>
          <a:prstGeom prst="ellipse">
            <a:avLst/>
          </a:prstGeom>
          <a:solidFill>
            <a:srgbClr val="FFCC99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b="1" dirty="0" smtClean="0">
                <a:solidFill>
                  <a:schemeClr val="bg1"/>
                </a:solidFill>
              </a:rPr>
              <a:t>+24%</a:t>
            </a:r>
            <a:endParaRPr lang="en-IE" b="1" dirty="0" smtClean="0">
              <a:solidFill>
                <a:schemeClr val="bg1"/>
              </a:solidFill>
            </a:endParaRPr>
          </a:p>
          <a:p>
            <a:pPr algn="ctr"/>
            <a:r>
              <a:rPr lang="en-IE" sz="1400" b="1" dirty="0" smtClean="0">
                <a:solidFill>
                  <a:schemeClr val="bg1"/>
                </a:solidFill>
              </a:rPr>
              <a:t>(298 </a:t>
            </a:r>
            <a:r>
              <a:rPr lang="en-IE" sz="1400" b="1" dirty="0" smtClean="0">
                <a:solidFill>
                  <a:schemeClr val="bg1"/>
                </a:solidFill>
              </a:rPr>
              <a:t>to </a:t>
            </a:r>
            <a:r>
              <a:rPr lang="en-IE" sz="1400" b="1" dirty="0" smtClean="0">
                <a:solidFill>
                  <a:schemeClr val="bg1"/>
                </a:solidFill>
              </a:rPr>
              <a:t>370)</a:t>
            </a:r>
            <a:endParaRPr lang="en-IE" sz="1400" b="1" dirty="0">
              <a:solidFill>
                <a:schemeClr val="bg1"/>
              </a:solidFill>
            </a:endParaRPr>
          </a:p>
        </p:txBody>
      </p:sp>
      <p:sp>
        <p:nvSpPr>
          <p:cNvPr id="20" name="Oval 19"/>
          <p:cNvSpPr/>
          <p:nvPr/>
        </p:nvSpPr>
        <p:spPr>
          <a:xfrm>
            <a:off x="8339470" y="1993830"/>
            <a:ext cx="1850066" cy="1754326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b="1" dirty="0" smtClean="0">
                <a:solidFill>
                  <a:schemeClr val="bg1"/>
                </a:solidFill>
              </a:rPr>
              <a:t>-8%</a:t>
            </a:r>
            <a:endParaRPr lang="en-IE" b="1" dirty="0" smtClean="0">
              <a:solidFill>
                <a:schemeClr val="bg1"/>
              </a:solidFill>
            </a:endParaRPr>
          </a:p>
          <a:p>
            <a:pPr algn="ctr"/>
            <a:r>
              <a:rPr lang="en-IE" sz="1400" b="1" dirty="0" smtClean="0">
                <a:solidFill>
                  <a:schemeClr val="bg1"/>
                </a:solidFill>
              </a:rPr>
              <a:t>(325 </a:t>
            </a:r>
            <a:r>
              <a:rPr lang="en-IE" sz="1400" b="1" dirty="0" smtClean="0">
                <a:solidFill>
                  <a:schemeClr val="bg1"/>
                </a:solidFill>
              </a:rPr>
              <a:t>to </a:t>
            </a:r>
            <a:r>
              <a:rPr lang="en-IE" sz="1400" b="1" dirty="0" smtClean="0">
                <a:solidFill>
                  <a:schemeClr val="bg1"/>
                </a:solidFill>
              </a:rPr>
              <a:t>299)</a:t>
            </a:r>
            <a:endParaRPr lang="en-IE" sz="1400" b="1" dirty="0">
              <a:solidFill>
                <a:schemeClr val="bg1"/>
              </a:solidFill>
            </a:endParaRPr>
          </a:p>
        </p:txBody>
      </p:sp>
      <p:sp>
        <p:nvSpPr>
          <p:cNvPr id="21" name="Oval 20"/>
          <p:cNvSpPr/>
          <p:nvPr/>
        </p:nvSpPr>
        <p:spPr>
          <a:xfrm>
            <a:off x="8513135" y="4593425"/>
            <a:ext cx="1850066" cy="1754326"/>
          </a:xfrm>
          <a:prstGeom prst="ellipse">
            <a:avLst/>
          </a:prstGeom>
          <a:solidFill>
            <a:srgbClr val="99FFCC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b="1" dirty="0" smtClean="0">
                <a:solidFill>
                  <a:schemeClr val="bg1"/>
                </a:solidFill>
              </a:rPr>
              <a:t>+</a:t>
            </a:r>
            <a:r>
              <a:rPr lang="en-IE" b="1" dirty="0" smtClean="0">
                <a:solidFill>
                  <a:schemeClr val="bg1"/>
                </a:solidFill>
              </a:rPr>
              <a:t>19%</a:t>
            </a:r>
            <a:endParaRPr lang="en-IE" b="1" dirty="0" smtClean="0">
              <a:solidFill>
                <a:schemeClr val="bg1"/>
              </a:solidFill>
            </a:endParaRPr>
          </a:p>
          <a:p>
            <a:pPr algn="ctr"/>
            <a:r>
              <a:rPr lang="en-IE" sz="1400" b="1" dirty="0" smtClean="0">
                <a:solidFill>
                  <a:schemeClr val="bg1"/>
                </a:solidFill>
              </a:rPr>
              <a:t>(461 </a:t>
            </a:r>
            <a:r>
              <a:rPr lang="en-IE" sz="1400" b="1" dirty="0" smtClean="0">
                <a:solidFill>
                  <a:schemeClr val="bg1"/>
                </a:solidFill>
              </a:rPr>
              <a:t>to </a:t>
            </a:r>
            <a:r>
              <a:rPr lang="en-IE" sz="1400" b="1" dirty="0" smtClean="0">
                <a:solidFill>
                  <a:schemeClr val="bg1"/>
                </a:solidFill>
              </a:rPr>
              <a:t>550</a:t>
            </a:r>
            <a:r>
              <a:rPr lang="en-IE" sz="1400" b="1" dirty="0" smtClean="0">
                <a:solidFill>
                  <a:schemeClr val="bg1"/>
                </a:solidFill>
              </a:rPr>
              <a:t>)</a:t>
            </a:r>
            <a:endParaRPr lang="en-IE" sz="1400" b="1" dirty="0">
              <a:solidFill>
                <a:schemeClr val="bg1"/>
              </a:solidFill>
            </a:endParaRPr>
          </a:p>
        </p:txBody>
      </p:sp>
      <p:sp>
        <p:nvSpPr>
          <p:cNvPr id="22" name="Oval 21"/>
          <p:cNvSpPr/>
          <p:nvPr/>
        </p:nvSpPr>
        <p:spPr>
          <a:xfrm>
            <a:off x="2679405" y="4978034"/>
            <a:ext cx="1850066" cy="1754326"/>
          </a:xfrm>
          <a:prstGeom prst="ellipse">
            <a:avLst/>
          </a:prstGeom>
          <a:solidFill>
            <a:srgbClr val="CCCCFF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b="1" dirty="0" smtClean="0">
                <a:solidFill>
                  <a:schemeClr val="bg1"/>
                </a:solidFill>
              </a:rPr>
              <a:t>+47%</a:t>
            </a:r>
            <a:endParaRPr lang="en-IE" b="1" dirty="0" smtClean="0">
              <a:solidFill>
                <a:schemeClr val="bg1"/>
              </a:solidFill>
            </a:endParaRPr>
          </a:p>
          <a:p>
            <a:pPr algn="ctr"/>
            <a:r>
              <a:rPr lang="en-IE" sz="1400" b="1" dirty="0" smtClean="0">
                <a:solidFill>
                  <a:schemeClr val="bg1"/>
                </a:solidFill>
              </a:rPr>
              <a:t>(159 </a:t>
            </a:r>
            <a:r>
              <a:rPr lang="en-IE" sz="1400" b="1" dirty="0" smtClean="0">
                <a:solidFill>
                  <a:schemeClr val="bg1"/>
                </a:solidFill>
              </a:rPr>
              <a:t>to </a:t>
            </a:r>
            <a:r>
              <a:rPr lang="en-IE" sz="1400" b="1" dirty="0" smtClean="0">
                <a:solidFill>
                  <a:schemeClr val="bg1"/>
                </a:solidFill>
              </a:rPr>
              <a:t>234)</a:t>
            </a:r>
            <a:endParaRPr lang="en-IE" sz="1400" b="1" dirty="0">
              <a:solidFill>
                <a:schemeClr val="bg1"/>
              </a:solidFill>
            </a:endParaRPr>
          </a:p>
        </p:txBody>
      </p:sp>
      <p:sp>
        <p:nvSpPr>
          <p:cNvPr id="23" name="Oval 22"/>
          <p:cNvSpPr/>
          <p:nvPr/>
        </p:nvSpPr>
        <p:spPr>
          <a:xfrm>
            <a:off x="1938670" y="2870993"/>
            <a:ext cx="1850066" cy="1754326"/>
          </a:xfrm>
          <a:prstGeom prst="ellipse">
            <a:avLst/>
          </a:prstGeom>
          <a:solidFill>
            <a:srgbClr val="FFCCCC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b="1" dirty="0" smtClean="0">
                <a:solidFill>
                  <a:schemeClr val="bg1"/>
                </a:solidFill>
              </a:rPr>
              <a:t>+13%</a:t>
            </a:r>
            <a:endParaRPr lang="en-IE" b="1" dirty="0" smtClean="0">
              <a:solidFill>
                <a:schemeClr val="bg1"/>
              </a:solidFill>
            </a:endParaRPr>
          </a:p>
          <a:p>
            <a:pPr algn="ctr"/>
            <a:r>
              <a:rPr lang="en-IE" sz="1400" b="1" dirty="0" smtClean="0">
                <a:solidFill>
                  <a:schemeClr val="bg1"/>
                </a:solidFill>
              </a:rPr>
              <a:t>(191 </a:t>
            </a:r>
            <a:r>
              <a:rPr lang="en-IE" sz="1400" b="1" dirty="0" smtClean="0">
                <a:solidFill>
                  <a:schemeClr val="bg1"/>
                </a:solidFill>
              </a:rPr>
              <a:t>to </a:t>
            </a:r>
            <a:r>
              <a:rPr lang="en-IE" sz="1400" b="1" dirty="0" smtClean="0">
                <a:solidFill>
                  <a:schemeClr val="bg1"/>
                </a:solidFill>
              </a:rPr>
              <a:t>216)</a:t>
            </a:r>
            <a:endParaRPr lang="en-IE" sz="1400" b="1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077929" y="6418209"/>
            <a:ext cx="4016606" cy="369332"/>
          </a:xfrm>
          <a:prstGeom prst="rect">
            <a:avLst/>
          </a:prstGeom>
          <a:solidFill>
            <a:sysClr val="window" lastClr="FFFFFF"/>
          </a:solidFill>
          <a:ln>
            <a:solidFill>
              <a:srgbClr val="5B9BD5">
                <a:shade val="50000"/>
              </a:srgbClr>
            </a:solidFill>
          </a:ln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E" sz="18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rPr>
              <a:t>Detections</a:t>
            </a:r>
            <a:r>
              <a:rPr kumimoji="0" lang="en-IE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rPr>
              <a:t> are </a:t>
            </a:r>
            <a:r>
              <a:rPr lang="en-IE" b="1" kern="0" noProof="0" dirty="0" smtClean="0">
                <a:solidFill>
                  <a:prstClr val="black"/>
                </a:solidFill>
                <a:latin typeface="Calibri" panose="020F0502020204030204"/>
              </a:rPr>
              <a:t>+</a:t>
            </a:r>
            <a:r>
              <a:rPr lang="en-IE" b="1" kern="0" noProof="0" dirty="0" smtClean="0">
                <a:solidFill>
                  <a:prstClr val="black"/>
                </a:solidFill>
                <a:latin typeface="Calibri" panose="020F0502020204030204"/>
              </a:rPr>
              <a:t>17</a:t>
            </a:r>
            <a:r>
              <a:rPr kumimoji="0" lang="en-IE" sz="18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rPr>
              <a:t>% </a:t>
            </a:r>
            <a:r>
              <a:rPr lang="en-IE" kern="0" dirty="0" smtClean="0">
                <a:solidFill>
                  <a:prstClr val="black"/>
                </a:solidFill>
                <a:latin typeface="Calibri" panose="020F0502020204030204"/>
              </a:rPr>
              <a:t>YTD </a:t>
            </a:r>
            <a:r>
              <a:rPr kumimoji="0" lang="en-IE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rPr>
              <a:t>(</a:t>
            </a:r>
            <a:r>
              <a:rPr lang="en-IE" kern="0" dirty="0" smtClean="0">
                <a:solidFill>
                  <a:prstClr val="black"/>
                </a:solidFill>
                <a:latin typeface="Calibri" panose="020F0502020204030204"/>
              </a:rPr>
              <a:t>611 </a:t>
            </a:r>
            <a:r>
              <a:rPr lang="en-IE" kern="0" dirty="0" smtClean="0">
                <a:solidFill>
                  <a:prstClr val="black"/>
                </a:solidFill>
                <a:latin typeface="Calibri" panose="020F0502020204030204"/>
              </a:rPr>
              <a:t>to </a:t>
            </a:r>
            <a:r>
              <a:rPr lang="en-IE" kern="0" dirty="0" smtClean="0">
                <a:solidFill>
                  <a:prstClr val="black"/>
                </a:solidFill>
                <a:latin typeface="Calibri" panose="020F0502020204030204"/>
              </a:rPr>
              <a:t>716</a:t>
            </a:r>
            <a:r>
              <a:rPr kumimoji="0" lang="en-IE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rPr>
              <a:t>)</a:t>
            </a:r>
            <a:endParaRPr kumimoji="0" lang="en-IE" sz="1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14666358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20" grpId="0" animBg="1"/>
      <p:bldP spid="21" grpId="0" animBg="1"/>
      <p:bldP spid="22" grpId="0" animBg="1"/>
      <p:bldP spid="2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15152" y="98487"/>
            <a:ext cx="3456626" cy="1384995"/>
          </a:xfrm>
          <a:prstGeom prst="rect">
            <a:avLst/>
          </a:prstGeom>
          <a:solidFill>
            <a:schemeClr val="tx1"/>
          </a:solidFill>
          <a:ln w="15875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IE" sz="2000" b="1" dirty="0" smtClean="0">
                <a:solidFill>
                  <a:schemeClr val="bg1"/>
                </a:solidFill>
              </a:rPr>
              <a:t>Non Aggravated Burglary </a:t>
            </a:r>
          </a:p>
          <a:p>
            <a:pPr algn="ctr"/>
            <a:endParaRPr lang="en-IE" sz="2000" b="1" dirty="0">
              <a:solidFill>
                <a:schemeClr val="bg1"/>
              </a:solidFill>
            </a:endParaRPr>
          </a:p>
          <a:p>
            <a:pPr algn="ctr"/>
            <a:r>
              <a:rPr lang="en-IE" sz="1600" b="1" dirty="0">
                <a:solidFill>
                  <a:schemeClr val="bg1"/>
                </a:solidFill>
              </a:rPr>
              <a:t>YTD the Division </a:t>
            </a:r>
            <a:r>
              <a:rPr lang="en-IE" sz="1600" b="1" dirty="0" smtClean="0">
                <a:solidFill>
                  <a:schemeClr val="bg1"/>
                </a:solidFill>
              </a:rPr>
              <a:t>is </a:t>
            </a:r>
            <a:r>
              <a:rPr lang="en-IE" sz="1600" b="1" dirty="0" smtClean="0">
                <a:solidFill>
                  <a:schemeClr val="bg1"/>
                </a:solidFill>
              </a:rPr>
              <a:t>+5% </a:t>
            </a:r>
            <a:r>
              <a:rPr lang="en-IE" sz="1600" b="1" dirty="0" smtClean="0">
                <a:solidFill>
                  <a:schemeClr val="bg1"/>
                </a:solidFill>
              </a:rPr>
              <a:t>YTD</a:t>
            </a:r>
          </a:p>
          <a:p>
            <a:pPr algn="ctr"/>
            <a:r>
              <a:rPr lang="en-IE" sz="1600" b="1" dirty="0" smtClean="0">
                <a:solidFill>
                  <a:schemeClr val="bg1"/>
                </a:solidFill>
              </a:rPr>
              <a:t>(237 </a:t>
            </a:r>
            <a:r>
              <a:rPr lang="en-IE" sz="1600" b="1" dirty="0" smtClean="0">
                <a:solidFill>
                  <a:schemeClr val="bg1"/>
                </a:solidFill>
              </a:rPr>
              <a:t>to </a:t>
            </a:r>
            <a:r>
              <a:rPr lang="en-IE" sz="1600" b="1" dirty="0" smtClean="0">
                <a:solidFill>
                  <a:schemeClr val="bg1"/>
                </a:solidFill>
              </a:rPr>
              <a:t>250 </a:t>
            </a:r>
            <a:r>
              <a:rPr lang="en-IE" sz="1600" b="1" dirty="0" smtClean="0">
                <a:solidFill>
                  <a:schemeClr val="bg1"/>
                </a:solidFill>
              </a:rPr>
              <a:t>)</a:t>
            </a:r>
            <a:endParaRPr lang="en-IE" sz="1600" b="1" dirty="0">
              <a:solidFill>
                <a:schemeClr val="bg1"/>
              </a:solidFill>
            </a:endParaRPr>
          </a:p>
          <a:p>
            <a:pPr algn="ctr"/>
            <a:endParaRPr lang="en-IE" sz="1200" dirty="0"/>
          </a:p>
        </p:txBody>
      </p:sp>
      <p:sp>
        <p:nvSpPr>
          <p:cNvPr id="17" name="Oval 16"/>
          <p:cNvSpPr/>
          <p:nvPr/>
        </p:nvSpPr>
        <p:spPr>
          <a:xfrm>
            <a:off x="7006856" y="119752"/>
            <a:ext cx="1850066" cy="1754326"/>
          </a:xfrm>
          <a:prstGeom prst="ellipse">
            <a:avLst/>
          </a:prstGeom>
          <a:solidFill>
            <a:srgbClr val="FFCC99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b="1" dirty="0" smtClean="0">
                <a:solidFill>
                  <a:schemeClr val="bg1"/>
                </a:solidFill>
              </a:rPr>
              <a:t>+14</a:t>
            </a:r>
            <a:r>
              <a:rPr lang="en-IE" b="1" dirty="0" smtClean="0">
                <a:solidFill>
                  <a:schemeClr val="bg1"/>
                </a:solidFill>
              </a:rPr>
              <a:t>%</a:t>
            </a:r>
            <a:endParaRPr lang="en-IE" b="1" dirty="0" smtClean="0">
              <a:solidFill>
                <a:schemeClr val="bg1"/>
              </a:solidFill>
            </a:endParaRPr>
          </a:p>
          <a:p>
            <a:pPr algn="ctr"/>
            <a:r>
              <a:rPr lang="en-IE" sz="1400" b="1" dirty="0" smtClean="0">
                <a:solidFill>
                  <a:schemeClr val="bg1"/>
                </a:solidFill>
              </a:rPr>
              <a:t>(43 </a:t>
            </a:r>
            <a:r>
              <a:rPr lang="en-IE" sz="1400" b="1" dirty="0" smtClean="0">
                <a:solidFill>
                  <a:schemeClr val="bg1"/>
                </a:solidFill>
              </a:rPr>
              <a:t>to </a:t>
            </a:r>
            <a:r>
              <a:rPr lang="en-IE" sz="1400" b="1" dirty="0" smtClean="0">
                <a:solidFill>
                  <a:schemeClr val="bg1"/>
                </a:solidFill>
              </a:rPr>
              <a:t>49)</a:t>
            </a:r>
            <a:endParaRPr lang="en-IE" sz="1400" b="1" dirty="0">
              <a:solidFill>
                <a:schemeClr val="bg1"/>
              </a:solidFill>
            </a:endParaRPr>
          </a:p>
        </p:txBody>
      </p:sp>
      <p:sp>
        <p:nvSpPr>
          <p:cNvPr id="18" name="Oval 17"/>
          <p:cNvSpPr/>
          <p:nvPr/>
        </p:nvSpPr>
        <p:spPr>
          <a:xfrm>
            <a:off x="8339470" y="1993830"/>
            <a:ext cx="1850066" cy="1754326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b="1" dirty="0" smtClean="0">
                <a:solidFill>
                  <a:schemeClr val="bg1"/>
                </a:solidFill>
              </a:rPr>
              <a:t>-24%</a:t>
            </a:r>
            <a:endParaRPr lang="en-IE" b="1" dirty="0" smtClean="0">
              <a:solidFill>
                <a:schemeClr val="bg1"/>
              </a:solidFill>
            </a:endParaRPr>
          </a:p>
          <a:p>
            <a:pPr algn="ctr"/>
            <a:r>
              <a:rPr lang="en-IE" sz="1400" b="1" dirty="0" smtClean="0">
                <a:solidFill>
                  <a:schemeClr val="bg1"/>
                </a:solidFill>
              </a:rPr>
              <a:t>(58 </a:t>
            </a:r>
            <a:r>
              <a:rPr lang="en-IE" sz="1400" b="1" dirty="0" smtClean="0">
                <a:solidFill>
                  <a:schemeClr val="bg1"/>
                </a:solidFill>
              </a:rPr>
              <a:t>to </a:t>
            </a:r>
            <a:r>
              <a:rPr lang="en-IE" sz="1400" b="1" dirty="0" smtClean="0">
                <a:solidFill>
                  <a:schemeClr val="bg1"/>
                </a:solidFill>
              </a:rPr>
              <a:t>44)</a:t>
            </a:r>
            <a:endParaRPr lang="en-IE" sz="1400" b="1" dirty="0">
              <a:solidFill>
                <a:schemeClr val="bg1"/>
              </a:solidFill>
            </a:endParaRPr>
          </a:p>
        </p:txBody>
      </p:sp>
      <p:sp>
        <p:nvSpPr>
          <p:cNvPr id="19" name="Oval 18"/>
          <p:cNvSpPr/>
          <p:nvPr/>
        </p:nvSpPr>
        <p:spPr>
          <a:xfrm>
            <a:off x="8513135" y="4644881"/>
            <a:ext cx="1850066" cy="1754326"/>
          </a:xfrm>
          <a:prstGeom prst="ellipse">
            <a:avLst/>
          </a:prstGeom>
          <a:solidFill>
            <a:srgbClr val="99FFCC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b="1" dirty="0" smtClean="0">
                <a:solidFill>
                  <a:schemeClr val="bg1"/>
                </a:solidFill>
              </a:rPr>
              <a:t>-19%</a:t>
            </a:r>
            <a:endParaRPr lang="en-IE" b="1" dirty="0" smtClean="0">
              <a:solidFill>
                <a:schemeClr val="bg1"/>
              </a:solidFill>
            </a:endParaRPr>
          </a:p>
          <a:p>
            <a:pPr algn="ctr"/>
            <a:r>
              <a:rPr lang="en-IE" sz="1400" b="1" dirty="0" smtClean="0">
                <a:solidFill>
                  <a:schemeClr val="bg1"/>
                </a:solidFill>
              </a:rPr>
              <a:t>(69 </a:t>
            </a:r>
            <a:r>
              <a:rPr lang="en-IE" sz="1400" b="1" dirty="0" smtClean="0">
                <a:solidFill>
                  <a:schemeClr val="bg1"/>
                </a:solidFill>
              </a:rPr>
              <a:t>to </a:t>
            </a:r>
            <a:r>
              <a:rPr lang="en-IE" sz="1400" b="1" dirty="0" smtClean="0">
                <a:solidFill>
                  <a:schemeClr val="bg1"/>
                </a:solidFill>
              </a:rPr>
              <a:t>56)</a:t>
            </a:r>
            <a:endParaRPr lang="en-IE" sz="1400" b="1" dirty="0">
              <a:solidFill>
                <a:schemeClr val="bg1"/>
              </a:solidFill>
            </a:endParaRPr>
          </a:p>
        </p:txBody>
      </p:sp>
      <p:sp>
        <p:nvSpPr>
          <p:cNvPr id="20" name="Oval 19"/>
          <p:cNvSpPr/>
          <p:nvPr/>
        </p:nvSpPr>
        <p:spPr>
          <a:xfrm>
            <a:off x="2679405" y="4978034"/>
            <a:ext cx="1850066" cy="1754326"/>
          </a:xfrm>
          <a:prstGeom prst="ellipse">
            <a:avLst/>
          </a:prstGeom>
          <a:solidFill>
            <a:srgbClr val="CCCCFF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b="1" dirty="0" smtClean="0">
                <a:solidFill>
                  <a:schemeClr val="bg1"/>
                </a:solidFill>
              </a:rPr>
              <a:t>+129%</a:t>
            </a:r>
            <a:endParaRPr lang="en-IE" b="1" dirty="0" smtClean="0">
              <a:solidFill>
                <a:schemeClr val="bg1"/>
              </a:solidFill>
            </a:endParaRPr>
          </a:p>
          <a:p>
            <a:pPr algn="ctr"/>
            <a:r>
              <a:rPr lang="en-IE" sz="1400" b="1" dirty="0" smtClean="0">
                <a:solidFill>
                  <a:schemeClr val="bg1"/>
                </a:solidFill>
              </a:rPr>
              <a:t>(21 </a:t>
            </a:r>
            <a:r>
              <a:rPr lang="en-IE" sz="1400" b="1" dirty="0" smtClean="0">
                <a:solidFill>
                  <a:schemeClr val="bg1"/>
                </a:solidFill>
              </a:rPr>
              <a:t>to </a:t>
            </a:r>
            <a:r>
              <a:rPr lang="en-IE" sz="1400" b="1" dirty="0" smtClean="0">
                <a:solidFill>
                  <a:schemeClr val="bg1"/>
                </a:solidFill>
              </a:rPr>
              <a:t>48)</a:t>
            </a:r>
            <a:endParaRPr lang="en-IE" sz="1400" b="1" dirty="0">
              <a:solidFill>
                <a:schemeClr val="bg1"/>
              </a:solidFill>
            </a:endParaRPr>
          </a:p>
        </p:txBody>
      </p:sp>
      <p:sp>
        <p:nvSpPr>
          <p:cNvPr id="21" name="Oval 20"/>
          <p:cNvSpPr/>
          <p:nvPr/>
        </p:nvSpPr>
        <p:spPr>
          <a:xfrm>
            <a:off x="1938670" y="2870993"/>
            <a:ext cx="1850066" cy="1754326"/>
          </a:xfrm>
          <a:prstGeom prst="ellipse">
            <a:avLst/>
          </a:prstGeom>
          <a:solidFill>
            <a:srgbClr val="FFCCCC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b="1" dirty="0" smtClean="0">
                <a:solidFill>
                  <a:schemeClr val="bg1"/>
                </a:solidFill>
              </a:rPr>
              <a:t>+15%</a:t>
            </a:r>
          </a:p>
          <a:p>
            <a:pPr algn="ctr"/>
            <a:r>
              <a:rPr lang="en-IE" sz="1400" b="1" dirty="0" smtClean="0">
                <a:solidFill>
                  <a:schemeClr val="bg1"/>
                </a:solidFill>
              </a:rPr>
              <a:t>(46 </a:t>
            </a:r>
            <a:r>
              <a:rPr lang="en-IE" sz="1400" b="1" dirty="0" smtClean="0">
                <a:solidFill>
                  <a:schemeClr val="bg1"/>
                </a:solidFill>
              </a:rPr>
              <a:t>to </a:t>
            </a:r>
            <a:r>
              <a:rPr lang="en-IE" sz="1400" b="1" dirty="0">
                <a:solidFill>
                  <a:schemeClr val="bg1"/>
                </a:solidFill>
              </a:rPr>
              <a:t>5</a:t>
            </a:r>
            <a:r>
              <a:rPr lang="en-IE" sz="1400" b="1" dirty="0" smtClean="0">
                <a:solidFill>
                  <a:schemeClr val="bg1"/>
                </a:solidFill>
              </a:rPr>
              <a:t>3)</a:t>
            </a:r>
            <a:endParaRPr lang="en-IE" sz="1400" b="1" dirty="0">
              <a:solidFill>
                <a:schemeClr val="bg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30486" y="1653419"/>
            <a:ext cx="3441292" cy="584775"/>
          </a:xfrm>
          <a:prstGeom prst="rect">
            <a:avLst/>
          </a:prstGeom>
          <a:solidFill>
            <a:sysClr val="window" lastClr="FFFFFF"/>
          </a:solidFill>
          <a:ln>
            <a:solidFill>
              <a:srgbClr val="5B9BD5">
                <a:shade val="50000"/>
              </a:srgbClr>
            </a:solidFill>
          </a:ln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E" sz="16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rPr>
              <a:t>Residential Burglary is </a:t>
            </a:r>
            <a:r>
              <a:rPr lang="en-IE" sz="1600" b="1" kern="0" dirty="0" smtClean="0">
                <a:solidFill>
                  <a:prstClr val="black"/>
                </a:solidFill>
                <a:latin typeface="Calibri" panose="020F0502020204030204"/>
              </a:rPr>
              <a:t>+5</a:t>
            </a:r>
            <a:r>
              <a:rPr kumimoji="0" lang="en-IE" sz="16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rPr>
              <a:t>% </a:t>
            </a:r>
            <a:r>
              <a:rPr kumimoji="0" lang="en-IE" sz="16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rPr>
              <a:t>YTD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E" sz="16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rPr>
              <a:t>Non Residential Burglary is </a:t>
            </a:r>
            <a:r>
              <a:rPr lang="en-IE" sz="1600" b="1" kern="0" dirty="0" smtClean="0">
                <a:solidFill>
                  <a:prstClr val="black"/>
                </a:solidFill>
                <a:latin typeface="Calibri" panose="020F0502020204030204"/>
              </a:rPr>
              <a:t>+</a:t>
            </a:r>
            <a:r>
              <a:rPr lang="en-IE" sz="1600" b="1" kern="0" dirty="0" smtClean="0">
                <a:solidFill>
                  <a:prstClr val="black"/>
                </a:solidFill>
                <a:latin typeface="Calibri" panose="020F0502020204030204"/>
              </a:rPr>
              <a:t>13</a:t>
            </a:r>
            <a:r>
              <a:rPr kumimoji="0" lang="en-IE" sz="16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rPr>
              <a:t>% </a:t>
            </a:r>
            <a:r>
              <a:rPr kumimoji="0" lang="en-IE" sz="16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rPr>
              <a:t>YTD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8576409" y="6443937"/>
            <a:ext cx="3573584" cy="369332"/>
          </a:xfrm>
          <a:prstGeom prst="rect">
            <a:avLst/>
          </a:prstGeom>
          <a:solidFill>
            <a:sysClr val="window" lastClr="FFFFFF"/>
          </a:solidFill>
          <a:ln>
            <a:solidFill>
              <a:srgbClr val="5B9BD5">
                <a:shade val="50000"/>
              </a:srgbClr>
            </a:solidFill>
          </a:ln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E" sz="18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rPr>
              <a:t>Detections</a:t>
            </a:r>
            <a:r>
              <a:rPr kumimoji="0" lang="en-IE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rPr>
              <a:t> are </a:t>
            </a:r>
            <a:r>
              <a:rPr lang="en-IE" b="1" kern="0" noProof="0" dirty="0" smtClean="0">
                <a:solidFill>
                  <a:prstClr val="black"/>
                </a:solidFill>
                <a:latin typeface="Calibri" panose="020F0502020204030204"/>
              </a:rPr>
              <a:t>+7</a:t>
            </a:r>
            <a:r>
              <a:rPr kumimoji="0" lang="en-IE" sz="18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rPr>
              <a:t>% </a:t>
            </a:r>
            <a:r>
              <a:rPr kumimoji="0" lang="en-IE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rPr>
              <a:t>YTD </a:t>
            </a:r>
            <a:r>
              <a:rPr kumimoji="0" lang="en-IE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rPr>
              <a:t>(</a:t>
            </a:r>
            <a:r>
              <a:rPr lang="en-IE" kern="0" dirty="0" smtClean="0">
                <a:solidFill>
                  <a:prstClr val="black"/>
                </a:solidFill>
                <a:latin typeface="Calibri" panose="020F0502020204030204"/>
              </a:rPr>
              <a:t>75</a:t>
            </a:r>
            <a:r>
              <a:rPr lang="en-IE" kern="0" noProof="0" dirty="0" smtClean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IE" kern="0" noProof="0" dirty="0" smtClean="0">
                <a:solidFill>
                  <a:prstClr val="black"/>
                </a:solidFill>
                <a:latin typeface="Calibri" panose="020F0502020204030204"/>
              </a:rPr>
              <a:t>to </a:t>
            </a:r>
            <a:r>
              <a:rPr lang="en-IE" kern="0" dirty="0" smtClean="0">
                <a:solidFill>
                  <a:prstClr val="black"/>
                </a:solidFill>
                <a:latin typeface="Calibri" panose="020F0502020204030204"/>
              </a:rPr>
              <a:t>80</a:t>
            </a:r>
            <a:r>
              <a:rPr kumimoji="0" lang="en-IE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rPr>
              <a:t>)</a:t>
            </a:r>
            <a:endParaRPr kumimoji="0" lang="en-IE" sz="1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13830751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 animBg="1"/>
      <p:bldP spid="19" grpId="0" animBg="1"/>
      <p:bldP spid="20" grpId="0" animBg="1"/>
      <p:bldP spid="2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5133" y="119752"/>
            <a:ext cx="4474338" cy="2600712"/>
          </a:xfrm>
          <a:prstGeom prst="rect">
            <a:avLst/>
          </a:prstGeom>
          <a:solidFill>
            <a:schemeClr val="tx1"/>
          </a:solidFill>
          <a:ln w="15875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IE" sz="2000" b="1" u="sng" dirty="0" smtClean="0">
                <a:solidFill>
                  <a:schemeClr val="bg1"/>
                </a:solidFill>
              </a:rPr>
              <a:t>Crimes Against the Person includes</a:t>
            </a:r>
          </a:p>
          <a:p>
            <a:pPr algn="ctr"/>
            <a:endParaRPr lang="en-IE" sz="800" b="1" dirty="0" smtClean="0">
              <a:solidFill>
                <a:schemeClr val="bg1"/>
              </a:solidFill>
            </a:endParaRP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n-IE" sz="1400" dirty="0" smtClean="0">
                <a:solidFill>
                  <a:schemeClr val="bg1"/>
                </a:solidFill>
              </a:rPr>
              <a:t>Murder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n-IE" sz="1400" dirty="0" smtClean="0">
                <a:solidFill>
                  <a:schemeClr val="bg1"/>
                </a:solidFill>
              </a:rPr>
              <a:t>Murder Threat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n-IE" sz="1400" dirty="0" smtClean="0">
                <a:solidFill>
                  <a:schemeClr val="bg1"/>
                </a:solidFill>
              </a:rPr>
              <a:t>All Assaults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n-IE" sz="1400" dirty="0" smtClean="0">
                <a:solidFill>
                  <a:schemeClr val="bg1"/>
                </a:solidFill>
              </a:rPr>
              <a:t>Harassment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n-IE" sz="1400" dirty="0" smtClean="0">
                <a:solidFill>
                  <a:schemeClr val="bg1"/>
                </a:solidFill>
              </a:rPr>
              <a:t>Child Abandonment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n-IE" sz="1400" dirty="0" smtClean="0">
                <a:solidFill>
                  <a:schemeClr val="bg1"/>
                </a:solidFill>
              </a:rPr>
              <a:t>Neglect </a:t>
            </a:r>
            <a:r>
              <a:rPr lang="en-IE" sz="1400" dirty="0">
                <a:solidFill>
                  <a:schemeClr val="bg1"/>
                </a:solidFill>
              </a:rPr>
              <a:t>or Abuse.</a:t>
            </a:r>
          </a:p>
          <a:p>
            <a:pPr algn="ctr"/>
            <a:endParaRPr lang="en-IE" sz="1100" b="1" dirty="0" smtClean="0">
              <a:solidFill>
                <a:schemeClr val="bg1"/>
              </a:solidFill>
            </a:endParaRPr>
          </a:p>
          <a:p>
            <a:pPr algn="ctr"/>
            <a:r>
              <a:rPr lang="en-IE" sz="1600" b="1" dirty="0">
                <a:solidFill>
                  <a:schemeClr val="bg1"/>
                </a:solidFill>
              </a:rPr>
              <a:t>YTD the Division is </a:t>
            </a:r>
            <a:r>
              <a:rPr lang="en-IE" sz="1600" b="1" dirty="0" smtClean="0">
                <a:solidFill>
                  <a:schemeClr val="bg1"/>
                </a:solidFill>
              </a:rPr>
              <a:t>-</a:t>
            </a:r>
            <a:r>
              <a:rPr lang="en-IE" sz="1600" b="1" dirty="0">
                <a:solidFill>
                  <a:schemeClr val="bg1"/>
                </a:solidFill>
              </a:rPr>
              <a:t>4</a:t>
            </a:r>
            <a:r>
              <a:rPr lang="en-IE" sz="1600" b="1" dirty="0" smtClean="0">
                <a:solidFill>
                  <a:schemeClr val="bg1"/>
                </a:solidFill>
              </a:rPr>
              <a:t>%</a:t>
            </a:r>
            <a:endParaRPr lang="en-IE" sz="1600" b="1" dirty="0" smtClean="0">
              <a:solidFill>
                <a:schemeClr val="bg1"/>
              </a:solidFill>
            </a:endParaRPr>
          </a:p>
          <a:p>
            <a:pPr algn="ctr"/>
            <a:r>
              <a:rPr lang="en-IE" sz="1600" b="1" dirty="0" smtClean="0">
                <a:solidFill>
                  <a:schemeClr val="bg1"/>
                </a:solidFill>
              </a:rPr>
              <a:t>(638 </a:t>
            </a:r>
            <a:r>
              <a:rPr lang="en-IE" sz="1600" b="1" dirty="0" smtClean="0">
                <a:solidFill>
                  <a:schemeClr val="bg1"/>
                </a:solidFill>
              </a:rPr>
              <a:t>to </a:t>
            </a:r>
            <a:r>
              <a:rPr lang="en-IE" sz="1600" b="1" dirty="0" smtClean="0">
                <a:solidFill>
                  <a:schemeClr val="bg1"/>
                </a:solidFill>
              </a:rPr>
              <a:t>612)</a:t>
            </a:r>
            <a:endParaRPr lang="en-IE" sz="1600" b="1" dirty="0">
              <a:solidFill>
                <a:schemeClr val="bg1"/>
              </a:solidFill>
            </a:endParaRPr>
          </a:p>
          <a:p>
            <a:pPr algn="ctr"/>
            <a:endParaRPr lang="en-IE" sz="800" dirty="0"/>
          </a:p>
        </p:txBody>
      </p:sp>
      <p:sp>
        <p:nvSpPr>
          <p:cNvPr id="18" name="Oval 17"/>
          <p:cNvSpPr/>
          <p:nvPr/>
        </p:nvSpPr>
        <p:spPr>
          <a:xfrm>
            <a:off x="7006855" y="119752"/>
            <a:ext cx="1904533" cy="1754326"/>
          </a:xfrm>
          <a:prstGeom prst="ellipse">
            <a:avLst/>
          </a:prstGeom>
          <a:solidFill>
            <a:srgbClr val="FFCC99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b="1" dirty="0" smtClean="0">
                <a:solidFill>
                  <a:schemeClr val="bg1"/>
                </a:solidFill>
              </a:rPr>
              <a:t>+1%</a:t>
            </a:r>
            <a:endParaRPr lang="en-IE" b="1" dirty="0" smtClean="0">
              <a:solidFill>
                <a:schemeClr val="bg1"/>
              </a:solidFill>
            </a:endParaRPr>
          </a:p>
          <a:p>
            <a:pPr algn="ctr"/>
            <a:r>
              <a:rPr lang="en-IE" sz="1600" b="1" dirty="0" smtClean="0">
                <a:solidFill>
                  <a:schemeClr val="bg1"/>
                </a:solidFill>
              </a:rPr>
              <a:t>(135 </a:t>
            </a:r>
            <a:r>
              <a:rPr lang="en-IE" sz="1600" b="1" dirty="0" smtClean="0">
                <a:solidFill>
                  <a:schemeClr val="bg1"/>
                </a:solidFill>
              </a:rPr>
              <a:t>to </a:t>
            </a:r>
            <a:r>
              <a:rPr lang="en-IE" sz="1600" b="1" dirty="0" smtClean="0">
                <a:solidFill>
                  <a:schemeClr val="bg1"/>
                </a:solidFill>
              </a:rPr>
              <a:t>136)</a:t>
            </a:r>
            <a:endParaRPr lang="en-IE" sz="1600" b="1" dirty="0">
              <a:solidFill>
                <a:schemeClr val="bg1"/>
              </a:solidFill>
            </a:endParaRPr>
          </a:p>
        </p:txBody>
      </p:sp>
      <p:sp>
        <p:nvSpPr>
          <p:cNvPr id="19" name="Oval 18"/>
          <p:cNvSpPr/>
          <p:nvPr/>
        </p:nvSpPr>
        <p:spPr>
          <a:xfrm>
            <a:off x="8339470" y="1993830"/>
            <a:ext cx="1850066" cy="1754326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b="1" dirty="0" smtClean="0">
                <a:solidFill>
                  <a:schemeClr val="bg1"/>
                </a:solidFill>
              </a:rPr>
              <a:t>+3%</a:t>
            </a:r>
            <a:endParaRPr lang="en-IE" b="1" dirty="0" smtClean="0">
              <a:solidFill>
                <a:schemeClr val="bg1"/>
              </a:solidFill>
            </a:endParaRPr>
          </a:p>
          <a:p>
            <a:pPr algn="ctr"/>
            <a:r>
              <a:rPr lang="en-IE" sz="1400" b="1" dirty="0" smtClean="0">
                <a:solidFill>
                  <a:schemeClr val="bg1"/>
                </a:solidFill>
              </a:rPr>
              <a:t>(</a:t>
            </a:r>
            <a:r>
              <a:rPr lang="en-IE" sz="1400" b="1" dirty="0" smtClean="0">
                <a:solidFill>
                  <a:schemeClr val="bg1"/>
                </a:solidFill>
              </a:rPr>
              <a:t>142 </a:t>
            </a:r>
            <a:r>
              <a:rPr lang="en-IE" sz="1400" b="1" dirty="0" smtClean="0">
                <a:solidFill>
                  <a:schemeClr val="bg1"/>
                </a:solidFill>
              </a:rPr>
              <a:t>to </a:t>
            </a:r>
            <a:r>
              <a:rPr lang="en-IE" sz="1400" b="1" dirty="0" smtClean="0">
                <a:solidFill>
                  <a:schemeClr val="bg1"/>
                </a:solidFill>
              </a:rPr>
              <a:t>146)</a:t>
            </a:r>
            <a:endParaRPr lang="en-IE" sz="1400" b="1" dirty="0">
              <a:solidFill>
                <a:schemeClr val="bg1"/>
              </a:solidFill>
            </a:endParaRPr>
          </a:p>
        </p:txBody>
      </p:sp>
      <p:sp>
        <p:nvSpPr>
          <p:cNvPr id="20" name="Oval 19"/>
          <p:cNvSpPr/>
          <p:nvPr/>
        </p:nvSpPr>
        <p:spPr>
          <a:xfrm>
            <a:off x="8513135" y="4644881"/>
            <a:ext cx="1850066" cy="1754326"/>
          </a:xfrm>
          <a:prstGeom prst="ellipse">
            <a:avLst/>
          </a:prstGeom>
          <a:solidFill>
            <a:srgbClr val="99FFCC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b="1" dirty="0" smtClean="0">
                <a:solidFill>
                  <a:schemeClr val="bg1"/>
                </a:solidFill>
              </a:rPr>
              <a:t>-3%</a:t>
            </a:r>
            <a:endParaRPr lang="en-IE" b="1" dirty="0" smtClean="0">
              <a:solidFill>
                <a:schemeClr val="bg1"/>
              </a:solidFill>
            </a:endParaRPr>
          </a:p>
          <a:p>
            <a:pPr algn="ctr"/>
            <a:r>
              <a:rPr lang="en-IE" sz="1400" b="1" dirty="0" smtClean="0">
                <a:solidFill>
                  <a:schemeClr val="bg1"/>
                </a:solidFill>
              </a:rPr>
              <a:t>(209 </a:t>
            </a:r>
            <a:r>
              <a:rPr lang="en-IE" sz="1400" b="1" dirty="0" smtClean="0">
                <a:solidFill>
                  <a:schemeClr val="bg1"/>
                </a:solidFill>
              </a:rPr>
              <a:t>to </a:t>
            </a:r>
            <a:r>
              <a:rPr lang="en-IE" sz="1400" b="1" dirty="0" smtClean="0">
                <a:solidFill>
                  <a:schemeClr val="bg1"/>
                </a:solidFill>
              </a:rPr>
              <a:t>202)</a:t>
            </a:r>
            <a:endParaRPr lang="en-IE" sz="1400" b="1" dirty="0">
              <a:solidFill>
                <a:schemeClr val="bg1"/>
              </a:solidFill>
            </a:endParaRPr>
          </a:p>
        </p:txBody>
      </p:sp>
      <p:sp>
        <p:nvSpPr>
          <p:cNvPr id="21" name="Oval 20"/>
          <p:cNvSpPr/>
          <p:nvPr/>
        </p:nvSpPr>
        <p:spPr>
          <a:xfrm>
            <a:off x="2679405" y="5022069"/>
            <a:ext cx="1850066" cy="1754326"/>
          </a:xfrm>
          <a:prstGeom prst="ellipse">
            <a:avLst/>
          </a:prstGeom>
          <a:solidFill>
            <a:srgbClr val="CCCCFF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b="1" dirty="0" smtClean="0">
                <a:solidFill>
                  <a:schemeClr val="bg1"/>
                </a:solidFill>
              </a:rPr>
              <a:t>-</a:t>
            </a:r>
            <a:r>
              <a:rPr lang="en-IE" b="1" dirty="0" smtClean="0">
                <a:solidFill>
                  <a:schemeClr val="bg1"/>
                </a:solidFill>
              </a:rPr>
              <a:t>23%</a:t>
            </a:r>
            <a:endParaRPr lang="en-IE" b="1" dirty="0" smtClean="0">
              <a:solidFill>
                <a:schemeClr val="bg1"/>
              </a:solidFill>
            </a:endParaRPr>
          </a:p>
          <a:p>
            <a:pPr algn="ctr"/>
            <a:r>
              <a:rPr lang="en-IE" sz="1600" b="1" dirty="0" smtClean="0">
                <a:solidFill>
                  <a:schemeClr val="bg1"/>
                </a:solidFill>
              </a:rPr>
              <a:t>(97 </a:t>
            </a:r>
            <a:r>
              <a:rPr lang="en-IE" sz="1600" b="1" dirty="0" smtClean="0">
                <a:solidFill>
                  <a:schemeClr val="bg1"/>
                </a:solidFill>
              </a:rPr>
              <a:t>to </a:t>
            </a:r>
            <a:r>
              <a:rPr lang="en-IE" sz="1600" b="1" dirty="0" smtClean="0">
                <a:solidFill>
                  <a:schemeClr val="bg1"/>
                </a:solidFill>
              </a:rPr>
              <a:t>75)</a:t>
            </a:r>
            <a:endParaRPr lang="en-IE" sz="1600" b="1" dirty="0">
              <a:solidFill>
                <a:schemeClr val="bg1"/>
              </a:solidFill>
            </a:endParaRPr>
          </a:p>
        </p:txBody>
      </p:sp>
      <p:sp>
        <p:nvSpPr>
          <p:cNvPr id="22" name="Oval 21"/>
          <p:cNvSpPr/>
          <p:nvPr/>
        </p:nvSpPr>
        <p:spPr>
          <a:xfrm>
            <a:off x="2144153" y="3213231"/>
            <a:ext cx="1850066" cy="1754326"/>
          </a:xfrm>
          <a:prstGeom prst="ellipse">
            <a:avLst/>
          </a:prstGeom>
          <a:solidFill>
            <a:srgbClr val="FFCCCC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b="1" dirty="0" smtClean="0">
                <a:solidFill>
                  <a:schemeClr val="bg1"/>
                </a:solidFill>
              </a:rPr>
              <a:t>-4%</a:t>
            </a:r>
            <a:endParaRPr lang="en-IE" b="1" dirty="0" smtClean="0">
              <a:solidFill>
                <a:schemeClr val="bg1"/>
              </a:solidFill>
            </a:endParaRPr>
          </a:p>
          <a:p>
            <a:pPr algn="ctr"/>
            <a:r>
              <a:rPr lang="en-IE" b="1" dirty="0" smtClean="0">
                <a:solidFill>
                  <a:schemeClr val="bg1"/>
                </a:solidFill>
              </a:rPr>
              <a:t>(55 </a:t>
            </a:r>
            <a:r>
              <a:rPr lang="en-IE" b="1" dirty="0" smtClean="0">
                <a:solidFill>
                  <a:schemeClr val="bg1"/>
                </a:solidFill>
              </a:rPr>
              <a:t>to </a:t>
            </a:r>
            <a:r>
              <a:rPr lang="en-IE" b="1" dirty="0" smtClean="0">
                <a:solidFill>
                  <a:schemeClr val="bg1"/>
                </a:solidFill>
              </a:rPr>
              <a:t>53)</a:t>
            </a:r>
            <a:endParaRPr lang="en-IE" b="1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687340" y="6443937"/>
            <a:ext cx="4382254" cy="369332"/>
          </a:xfrm>
          <a:prstGeom prst="rect">
            <a:avLst/>
          </a:prstGeom>
          <a:solidFill>
            <a:sysClr val="window" lastClr="FFFFFF"/>
          </a:solidFill>
          <a:ln>
            <a:solidFill>
              <a:srgbClr val="5B9BD5">
                <a:shade val="50000"/>
              </a:srgbClr>
            </a:solidFill>
          </a:ln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E" sz="18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rPr>
              <a:t>Detections</a:t>
            </a:r>
            <a:r>
              <a:rPr kumimoji="0" lang="en-IE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rPr>
              <a:t> are </a:t>
            </a:r>
            <a:r>
              <a:rPr lang="en-IE" b="1" kern="0" dirty="0" smtClean="0">
                <a:solidFill>
                  <a:prstClr val="black"/>
                </a:solidFill>
                <a:latin typeface="Calibri" panose="020F0502020204030204"/>
              </a:rPr>
              <a:t>+22%</a:t>
            </a:r>
            <a:r>
              <a:rPr kumimoji="0" lang="en-IE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rPr>
              <a:t>YTD (</a:t>
            </a:r>
            <a:r>
              <a:rPr lang="en-IE" kern="0" dirty="0" smtClean="0">
                <a:solidFill>
                  <a:prstClr val="black"/>
                </a:solidFill>
                <a:latin typeface="Calibri" panose="020F0502020204030204"/>
              </a:rPr>
              <a:t>311</a:t>
            </a:r>
            <a:r>
              <a:rPr lang="en-IE" kern="0" noProof="0" dirty="0" smtClean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IE" kern="0" noProof="0" dirty="0" smtClean="0">
                <a:solidFill>
                  <a:prstClr val="black"/>
                </a:solidFill>
                <a:latin typeface="Calibri" panose="020F0502020204030204"/>
              </a:rPr>
              <a:t>to </a:t>
            </a:r>
            <a:r>
              <a:rPr lang="en-IE" kern="0" dirty="0" smtClean="0">
                <a:solidFill>
                  <a:prstClr val="black"/>
                </a:solidFill>
                <a:latin typeface="Calibri" panose="020F0502020204030204"/>
              </a:rPr>
              <a:t>380</a:t>
            </a:r>
            <a:r>
              <a:rPr kumimoji="0" lang="en-IE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rPr>
              <a:t>)</a:t>
            </a:r>
            <a:endParaRPr kumimoji="0" lang="en-IE" sz="1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25377676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9" grpId="0" animBg="1"/>
      <p:bldP spid="20" grpId="0" animBg="1"/>
      <p:bldP spid="21" grpId="0" animBg="1"/>
      <p:bldP spid="2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203515" y="130480"/>
            <a:ext cx="3185143" cy="1754326"/>
          </a:xfrm>
          <a:prstGeom prst="rect">
            <a:avLst/>
          </a:prstGeom>
          <a:solidFill>
            <a:schemeClr val="tx1"/>
          </a:solidFill>
          <a:ln w="15875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IE" sz="2000" b="1" dirty="0" smtClean="0">
                <a:solidFill>
                  <a:schemeClr val="bg1"/>
                </a:solidFill>
              </a:rPr>
              <a:t>Assaults includes:</a:t>
            </a:r>
          </a:p>
          <a:p>
            <a:pPr algn="ctr"/>
            <a:endParaRPr lang="en-IE" sz="1200" b="1" dirty="0" smtClean="0">
              <a:solidFill>
                <a:schemeClr val="bg1"/>
              </a:solidFill>
            </a:endParaRP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n-IE" sz="1400" dirty="0" smtClean="0">
                <a:solidFill>
                  <a:schemeClr val="bg1"/>
                </a:solidFill>
              </a:rPr>
              <a:t>Assaults </a:t>
            </a:r>
            <a:r>
              <a:rPr lang="en-IE" sz="1400" dirty="0">
                <a:solidFill>
                  <a:schemeClr val="bg1"/>
                </a:solidFill>
              </a:rPr>
              <a:t>Causing Harm </a:t>
            </a:r>
            <a:endParaRPr lang="en-IE" sz="1400" dirty="0" smtClean="0">
              <a:solidFill>
                <a:schemeClr val="bg1"/>
              </a:solidFill>
            </a:endParaRP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n-IE" sz="1400" dirty="0" smtClean="0">
                <a:solidFill>
                  <a:schemeClr val="bg1"/>
                </a:solidFill>
              </a:rPr>
              <a:t>Minor </a:t>
            </a:r>
            <a:r>
              <a:rPr lang="en-IE" sz="1400" dirty="0">
                <a:solidFill>
                  <a:schemeClr val="bg1"/>
                </a:solidFill>
              </a:rPr>
              <a:t>Assaults </a:t>
            </a:r>
            <a:endParaRPr lang="en-IE" sz="1400" dirty="0" smtClean="0">
              <a:solidFill>
                <a:schemeClr val="bg1"/>
              </a:solidFill>
            </a:endParaRPr>
          </a:p>
          <a:p>
            <a:pPr algn="ctr"/>
            <a:endParaRPr lang="en-IE" sz="1600" b="1" dirty="0" smtClean="0">
              <a:solidFill>
                <a:schemeClr val="bg1"/>
              </a:solidFill>
            </a:endParaRPr>
          </a:p>
          <a:p>
            <a:pPr algn="ctr"/>
            <a:r>
              <a:rPr lang="en-IE" sz="1600" b="1" dirty="0">
                <a:solidFill>
                  <a:schemeClr val="bg1"/>
                </a:solidFill>
              </a:rPr>
              <a:t>YTD the Division </a:t>
            </a:r>
            <a:r>
              <a:rPr lang="en-IE" sz="1600" b="1" dirty="0" smtClean="0">
                <a:solidFill>
                  <a:schemeClr val="bg1"/>
                </a:solidFill>
              </a:rPr>
              <a:t>is </a:t>
            </a:r>
            <a:r>
              <a:rPr lang="en-IE" sz="1600" b="1" dirty="0" smtClean="0">
                <a:solidFill>
                  <a:schemeClr val="bg1"/>
                </a:solidFill>
              </a:rPr>
              <a:t>+1%</a:t>
            </a:r>
            <a:endParaRPr lang="en-IE" sz="1600" b="1" dirty="0" smtClean="0">
              <a:solidFill>
                <a:schemeClr val="bg1"/>
              </a:solidFill>
            </a:endParaRPr>
          </a:p>
          <a:p>
            <a:pPr algn="ctr"/>
            <a:r>
              <a:rPr lang="en-IE" sz="1600" b="1" dirty="0" smtClean="0">
                <a:solidFill>
                  <a:schemeClr val="bg1"/>
                </a:solidFill>
              </a:rPr>
              <a:t>(460 </a:t>
            </a:r>
            <a:r>
              <a:rPr lang="en-IE" sz="1600" b="1" dirty="0" smtClean="0">
                <a:solidFill>
                  <a:schemeClr val="bg1"/>
                </a:solidFill>
              </a:rPr>
              <a:t>to </a:t>
            </a:r>
            <a:r>
              <a:rPr lang="en-IE" sz="1600" b="1" dirty="0" smtClean="0">
                <a:solidFill>
                  <a:schemeClr val="bg1"/>
                </a:solidFill>
              </a:rPr>
              <a:t>466)</a:t>
            </a:r>
            <a:endParaRPr lang="en-IE" sz="1600" b="1" dirty="0">
              <a:solidFill>
                <a:schemeClr val="bg1"/>
              </a:solidFill>
            </a:endParaRPr>
          </a:p>
        </p:txBody>
      </p:sp>
      <p:sp>
        <p:nvSpPr>
          <p:cNvPr id="16" name="Oval 15"/>
          <p:cNvSpPr/>
          <p:nvPr/>
        </p:nvSpPr>
        <p:spPr>
          <a:xfrm>
            <a:off x="7006856" y="119752"/>
            <a:ext cx="1850066" cy="1754326"/>
          </a:xfrm>
          <a:prstGeom prst="ellipse">
            <a:avLst/>
          </a:prstGeom>
          <a:solidFill>
            <a:srgbClr val="FFCC99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b="1" dirty="0" smtClean="0">
                <a:solidFill>
                  <a:schemeClr val="bg1"/>
                </a:solidFill>
              </a:rPr>
              <a:t>+</a:t>
            </a:r>
            <a:r>
              <a:rPr lang="en-IE" b="1" dirty="0" smtClean="0">
                <a:solidFill>
                  <a:schemeClr val="bg1"/>
                </a:solidFill>
              </a:rPr>
              <a:t>10%</a:t>
            </a:r>
            <a:endParaRPr lang="en-IE" b="1" dirty="0" smtClean="0">
              <a:solidFill>
                <a:schemeClr val="bg1"/>
              </a:solidFill>
            </a:endParaRPr>
          </a:p>
          <a:p>
            <a:pPr algn="ctr"/>
            <a:r>
              <a:rPr lang="en-IE" sz="1400" b="1" dirty="0" smtClean="0">
                <a:solidFill>
                  <a:schemeClr val="bg1"/>
                </a:solidFill>
              </a:rPr>
              <a:t>(100 </a:t>
            </a:r>
            <a:r>
              <a:rPr lang="en-IE" sz="1400" b="1" dirty="0" smtClean="0">
                <a:solidFill>
                  <a:schemeClr val="bg1"/>
                </a:solidFill>
              </a:rPr>
              <a:t>to </a:t>
            </a:r>
            <a:r>
              <a:rPr lang="en-IE" sz="1400" b="1" dirty="0" smtClean="0">
                <a:solidFill>
                  <a:schemeClr val="bg1"/>
                </a:solidFill>
              </a:rPr>
              <a:t>110)</a:t>
            </a:r>
            <a:endParaRPr lang="en-IE" sz="1400" b="1" dirty="0">
              <a:solidFill>
                <a:schemeClr val="bg1"/>
              </a:solidFill>
            </a:endParaRPr>
          </a:p>
        </p:txBody>
      </p:sp>
      <p:sp>
        <p:nvSpPr>
          <p:cNvPr id="17" name="Oval 16"/>
          <p:cNvSpPr/>
          <p:nvPr/>
        </p:nvSpPr>
        <p:spPr>
          <a:xfrm>
            <a:off x="8339470" y="1993830"/>
            <a:ext cx="1850066" cy="1754326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b="1" dirty="0" smtClean="0">
                <a:solidFill>
                  <a:schemeClr val="bg1"/>
                </a:solidFill>
              </a:rPr>
              <a:t>+21%</a:t>
            </a:r>
            <a:endParaRPr lang="en-IE" b="1" dirty="0" smtClean="0">
              <a:solidFill>
                <a:schemeClr val="bg1"/>
              </a:solidFill>
            </a:endParaRPr>
          </a:p>
          <a:p>
            <a:pPr algn="ctr"/>
            <a:r>
              <a:rPr lang="en-IE" sz="1400" b="1" dirty="0" smtClean="0">
                <a:solidFill>
                  <a:schemeClr val="bg1"/>
                </a:solidFill>
              </a:rPr>
              <a:t>(97 </a:t>
            </a:r>
            <a:r>
              <a:rPr lang="en-IE" sz="1400" b="1" dirty="0" smtClean="0">
                <a:solidFill>
                  <a:schemeClr val="bg1"/>
                </a:solidFill>
              </a:rPr>
              <a:t>to </a:t>
            </a:r>
            <a:r>
              <a:rPr lang="en-IE" sz="1400" b="1" dirty="0" smtClean="0">
                <a:solidFill>
                  <a:schemeClr val="bg1"/>
                </a:solidFill>
              </a:rPr>
              <a:t>117)</a:t>
            </a:r>
            <a:endParaRPr lang="en-IE" sz="1400" b="1" dirty="0">
              <a:solidFill>
                <a:schemeClr val="bg1"/>
              </a:solidFill>
            </a:endParaRPr>
          </a:p>
        </p:txBody>
      </p:sp>
      <p:sp>
        <p:nvSpPr>
          <p:cNvPr id="18" name="Oval 17"/>
          <p:cNvSpPr/>
          <p:nvPr/>
        </p:nvSpPr>
        <p:spPr>
          <a:xfrm>
            <a:off x="8513135" y="4644881"/>
            <a:ext cx="1850066" cy="1754326"/>
          </a:xfrm>
          <a:prstGeom prst="ellipse">
            <a:avLst/>
          </a:prstGeom>
          <a:solidFill>
            <a:srgbClr val="99FFCC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b="1" dirty="0" smtClean="0">
                <a:solidFill>
                  <a:schemeClr val="bg1"/>
                </a:solidFill>
              </a:rPr>
              <a:t>-3%</a:t>
            </a:r>
            <a:endParaRPr lang="en-IE" b="1" dirty="0" smtClean="0">
              <a:solidFill>
                <a:schemeClr val="bg1"/>
              </a:solidFill>
            </a:endParaRPr>
          </a:p>
          <a:p>
            <a:pPr algn="ctr"/>
            <a:r>
              <a:rPr lang="en-IE" sz="1400" b="1" dirty="0" smtClean="0">
                <a:solidFill>
                  <a:schemeClr val="bg1"/>
                </a:solidFill>
              </a:rPr>
              <a:t>(148 </a:t>
            </a:r>
            <a:r>
              <a:rPr lang="en-IE" sz="1400" b="1" dirty="0" smtClean="0">
                <a:solidFill>
                  <a:schemeClr val="bg1"/>
                </a:solidFill>
              </a:rPr>
              <a:t>to </a:t>
            </a:r>
            <a:r>
              <a:rPr lang="en-IE" sz="1400" b="1" dirty="0" smtClean="0">
                <a:solidFill>
                  <a:schemeClr val="bg1"/>
                </a:solidFill>
              </a:rPr>
              <a:t>144</a:t>
            </a:r>
            <a:r>
              <a:rPr lang="en-IE" sz="1400" b="1" dirty="0" smtClean="0">
                <a:solidFill>
                  <a:schemeClr val="bg1"/>
                </a:solidFill>
              </a:rPr>
              <a:t>)</a:t>
            </a:r>
            <a:endParaRPr lang="en-IE" sz="1400" b="1" dirty="0">
              <a:solidFill>
                <a:schemeClr val="bg1"/>
              </a:solidFill>
            </a:endParaRPr>
          </a:p>
        </p:txBody>
      </p:sp>
      <p:sp>
        <p:nvSpPr>
          <p:cNvPr id="19" name="Oval 18"/>
          <p:cNvSpPr/>
          <p:nvPr/>
        </p:nvSpPr>
        <p:spPr>
          <a:xfrm>
            <a:off x="2647131" y="4980564"/>
            <a:ext cx="1850066" cy="1754326"/>
          </a:xfrm>
          <a:prstGeom prst="ellipse">
            <a:avLst/>
          </a:prstGeom>
          <a:solidFill>
            <a:srgbClr val="CCCCFF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b="1" dirty="0" smtClean="0">
                <a:solidFill>
                  <a:schemeClr val="bg1"/>
                </a:solidFill>
              </a:rPr>
              <a:t>-28%</a:t>
            </a:r>
            <a:endParaRPr lang="en-IE" b="1" dirty="0" smtClean="0">
              <a:solidFill>
                <a:schemeClr val="bg1"/>
              </a:solidFill>
            </a:endParaRPr>
          </a:p>
          <a:p>
            <a:pPr algn="ctr"/>
            <a:r>
              <a:rPr lang="en-IE" sz="1400" b="1" dirty="0" smtClean="0">
                <a:solidFill>
                  <a:schemeClr val="bg1"/>
                </a:solidFill>
              </a:rPr>
              <a:t>(72 </a:t>
            </a:r>
            <a:r>
              <a:rPr lang="en-IE" sz="1400" b="1" dirty="0" smtClean="0">
                <a:solidFill>
                  <a:schemeClr val="bg1"/>
                </a:solidFill>
              </a:rPr>
              <a:t>to </a:t>
            </a:r>
            <a:r>
              <a:rPr lang="en-IE" sz="1400" b="1" dirty="0" smtClean="0">
                <a:solidFill>
                  <a:schemeClr val="bg1"/>
                </a:solidFill>
              </a:rPr>
              <a:t>52)</a:t>
            </a:r>
            <a:endParaRPr lang="en-IE" sz="1400" b="1" dirty="0">
              <a:solidFill>
                <a:schemeClr val="bg1"/>
              </a:solidFill>
            </a:endParaRPr>
          </a:p>
        </p:txBody>
      </p:sp>
      <p:sp>
        <p:nvSpPr>
          <p:cNvPr id="20" name="Oval 19"/>
          <p:cNvSpPr/>
          <p:nvPr/>
        </p:nvSpPr>
        <p:spPr>
          <a:xfrm>
            <a:off x="2151910" y="3191899"/>
            <a:ext cx="1859622" cy="1788665"/>
          </a:xfrm>
          <a:prstGeom prst="ellipse">
            <a:avLst/>
          </a:prstGeom>
          <a:solidFill>
            <a:srgbClr val="FFCCCC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b="1" dirty="0">
                <a:solidFill>
                  <a:schemeClr val="bg1"/>
                </a:solidFill>
              </a:rPr>
              <a:t>0</a:t>
            </a:r>
            <a:r>
              <a:rPr lang="en-IE" b="1" dirty="0" smtClean="0">
                <a:solidFill>
                  <a:schemeClr val="bg1"/>
                </a:solidFill>
              </a:rPr>
              <a:t>%</a:t>
            </a:r>
            <a:endParaRPr lang="en-IE" b="1" dirty="0" smtClean="0">
              <a:solidFill>
                <a:schemeClr val="bg1"/>
              </a:solidFill>
            </a:endParaRPr>
          </a:p>
          <a:p>
            <a:pPr algn="ctr"/>
            <a:r>
              <a:rPr lang="en-IE" sz="1400" b="1" dirty="0" smtClean="0">
                <a:solidFill>
                  <a:schemeClr val="bg1"/>
                </a:solidFill>
              </a:rPr>
              <a:t>(43 </a:t>
            </a:r>
            <a:r>
              <a:rPr lang="en-IE" sz="1400" b="1" dirty="0" smtClean="0">
                <a:solidFill>
                  <a:schemeClr val="bg1"/>
                </a:solidFill>
              </a:rPr>
              <a:t>to </a:t>
            </a:r>
            <a:r>
              <a:rPr lang="en-IE" sz="1400" b="1" dirty="0" smtClean="0">
                <a:solidFill>
                  <a:schemeClr val="bg1"/>
                </a:solidFill>
              </a:rPr>
              <a:t>43)</a:t>
            </a:r>
            <a:endParaRPr lang="en-IE" sz="1400" b="1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03515" y="1957635"/>
            <a:ext cx="4123936" cy="584775"/>
          </a:xfrm>
          <a:prstGeom prst="rect">
            <a:avLst/>
          </a:prstGeom>
          <a:solidFill>
            <a:srgbClr val="FFFFFF"/>
          </a:solidFill>
          <a:ln w="15875">
            <a:solidFill>
              <a:sysClr val="windowText" lastClr="000000"/>
            </a:solidFill>
          </a:ln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E" sz="16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rPr>
              <a:t>Assaults Causing Harm: </a:t>
            </a:r>
            <a:r>
              <a:rPr lang="en-IE" sz="1600" b="1" kern="0" dirty="0" smtClean="0">
                <a:solidFill>
                  <a:prstClr val="black"/>
                </a:solidFill>
                <a:latin typeface="Calibri" panose="020F0502020204030204"/>
              </a:rPr>
              <a:t>-</a:t>
            </a:r>
            <a:r>
              <a:rPr lang="en-IE" sz="1600" b="1" kern="0" dirty="0" smtClean="0">
                <a:solidFill>
                  <a:prstClr val="black"/>
                </a:solidFill>
                <a:latin typeface="Calibri" panose="020F0502020204030204"/>
              </a:rPr>
              <a:t>21</a:t>
            </a:r>
            <a:r>
              <a:rPr kumimoji="0" lang="en-IE" sz="16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rPr>
              <a:t>% </a:t>
            </a:r>
            <a:r>
              <a:rPr kumimoji="0" lang="en-IE" sz="16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rPr>
              <a:t>YTD </a:t>
            </a:r>
            <a:r>
              <a:rPr kumimoji="0" lang="en-IE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rPr>
              <a:t>(</a:t>
            </a:r>
            <a:r>
              <a:rPr lang="en-IE" sz="1600" kern="0" noProof="0" dirty="0" smtClean="0">
                <a:solidFill>
                  <a:prstClr val="black"/>
                </a:solidFill>
                <a:latin typeface="Calibri" panose="020F0502020204030204"/>
              </a:rPr>
              <a:t>179 </a:t>
            </a:r>
            <a:r>
              <a:rPr lang="en-IE" sz="1600" kern="0" noProof="0" dirty="0" smtClean="0">
                <a:solidFill>
                  <a:prstClr val="black"/>
                </a:solidFill>
                <a:latin typeface="Calibri" panose="020F0502020204030204"/>
              </a:rPr>
              <a:t>to </a:t>
            </a:r>
            <a:r>
              <a:rPr lang="en-IE" sz="1600" kern="0" dirty="0" smtClean="0">
                <a:solidFill>
                  <a:prstClr val="black"/>
                </a:solidFill>
                <a:latin typeface="Calibri" panose="020F0502020204030204"/>
              </a:rPr>
              <a:t>141</a:t>
            </a:r>
            <a:r>
              <a:rPr kumimoji="0" lang="en-IE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rPr>
              <a:t>)</a:t>
            </a:r>
            <a:endParaRPr kumimoji="0" lang="en-IE" sz="16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E" sz="16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rPr>
              <a:t>Minor Assaults </a:t>
            </a:r>
            <a:r>
              <a:rPr kumimoji="0" lang="en-IE" sz="16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rPr>
              <a:t>: </a:t>
            </a:r>
            <a:r>
              <a:rPr lang="en-IE" sz="1600" b="1" kern="0" dirty="0" smtClean="0">
                <a:solidFill>
                  <a:prstClr val="black"/>
                </a:solidFill>
                <a:latin typeface="Calibri" panose="020F0502020204030204"/>
              </a:rPr>
              <a:t>+16</a:t>
            </a:r>
            <a:r>
              <a:rPr kumimoji="0" lang="en-IE" sz="16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rPr>
              <a:t>% </a:t>
            </a:r>
            <a:r>
              <a:rPr kumimoji="0" lang="en-IE" sz="16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rPr>
              <a:t>YTD </a:t>
            </a:r>
            <a:r>
              <a:rPr kumimoji="0" lang="en-IE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rPr>
              <a:t>(</a:t>
            </a:r>
            <a:r>
              <a:rPr lang="en-IE" sz="1600" kern="0" noProof="0" dirty="0" smtClean="0">
                <a:solidFill>
                  <a:prstClr val="black"/>
                </a:solidFill>
                <a:latin typeface="Calibri" panose="020F0502020204030204"/>
              </a:rPr>
              <a:t>281 </a:t>
            </a:r>
            <a:r>
              <a:rPr lang="en-IE" sz="1600" kern="0" noProof="0" dirty="0" smtClean="0">
                <a:solidFill>
                  <a:prstClr val="black"/>
                </a:solidFill>
                <a:latin typeface="Calibri" panose="020F0502020204030204"/>
              </a:rPr>
              <a:t>to </a:t>
            </a:r>
            <a:r>
              <a:rPr lang="en-IE" sz="1600" kern="0" noProof="0" dirty="0" smtClean="0">
                <a:solidFill>
                  <a:prstClr val="black"/>
                </a:solidFill>
                <a:latin typeface="Calibri" panose="020F0502020204030204"/>
              </a:rPr>
              <a:t>325</a:t>
            </a:r>
            <a:r>
              <a:rPr kumimoji="0" lang="en-IE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rPr>
              <a:t>)</a:t>
            </a:r>
            <a:endParaRPr kumimoji="0" lang="en-IE" sz="16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804298" y="6443937"/>
            <a:ext cx="4333633" cy="369332"/>
          </a:xfrm>
          <a:prstGeom prst="rect">
            <a:avLst/>
          </a:prstGeom>
          <a:solidFill>
            <a:sysClr val="window" lastClr="FFFFFF"/>
          </a:solidFill>
          <a:ln>
            <a:solidFill>
              <a:srgbClr val="5B9BD5">
                <a:shade val="50000"/>
              </a:srgbClr>
            </a:solidFill>
          </a:ln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E" sz="18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rPr>
              <a:t>Detections</a:t>
            </a:r>
            <a:r>
              <a:rPr kumimoji="0" lang="en-IE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rPr>
              <a:t> are </a:t>
            </a:r>
            <a:r>
              <a:rPr lang="en-IE" b="1" kern="0" dirty="0" smtClean="0">
                <a:solidFill>
                  <a:prstClr val="black"/>
                </a:solidFill>
                <a:latin typeface="Calibri" panose="020F0502020204030204"/>
              </a:rPr>
              <a:t>+17% </a:t>
            </a:r>
            <a:r>
              <a:rPr kumimoji="0" lang="en-IE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rPr>
              <a:t>YTD </a:t>
            </a:r>
            <a:r>
              <a:rPr kumimoji="0" lang="en-IE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rPr>
              <a:t>(</a:t>
            </a:r>
            <a:r>
              <a:rPr lang="en-IE" kern="0" dirty="0" smtClean="0">
                <a:solidFill>
                  <a:prstClr val="black"/>
                </a:solidFill>
                <a:latin typeface="Calibri" panose="020F0502020204030204"/>
              </a:rPr>
              <a:t>237 </a:t>
            </a:r>
            <a:r>
              <a:rPr lang="en-IE" kern="0" dirty="0" smtClean="0">
                <a:solidFill>
                  <a:prstClr val="black"/>
                </a:solidFill>
                <a:latin typeface="Calibri" panose="020F0502020204030204"/>
              </a:rPr>
              <a:t>to </a:t>
            </a:r>
            <a:r>
              <a:rPr lang="en-IE" kern="0" dirty="0" smtClean="0">
                <a:solidFill>
                  <a:prstClr val="black"/>
                </a:solidFill>
                <a:latin typeface="Calibri" panose="020F0502020204030204"/>
              </a:rPr>
              <a:t>278</a:t>
            </a:r>
            <a:r>
              <a:rPr kumimoji="0" lang="en-IE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rPr>
              <a:t>)</a:t>
            </a:r>
            <a:endParaRPr kumimoji="0" lang="en-IE" sz="1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1162667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  <p:bldP spid="18" grpId="0" animBg="1"/>
      <p:bldP spid="19" grpId="0" animBg="1"/>
      <p:bldP spid="2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215152" y="98487"/>
            <a:ext cx="2904566" cy="707886"/>
          </a:xfrm>
          <a:prstGeom prst="rect">
            <a:avLst/>
          </a:prstGeom>
          <a:solidFill>
            <a:schemeClr val="tx1"/>
          </a:solidFill>
          <a:ln w="15875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IE" sz="2000" b="1" dirty="0" smtClean="0">
                <a:solidFill>
                  <a:schemeClr val="bg1"/>
                </a:solidFill>
              </a:rPr>
              <a:t>Proactive Policing Measures</a:t>
            </a:r>
            <a:endParaRPr lang="en-IE" sz="2000" dirty="0"/>
          </a:p>
        </p:txBody>
      </p:sp>
      <p:sp>
        <p:nvSpPr>
          <p:cNvPr id="28" name="TextBox 27"/>
          <p:cNvSpPr txBox="1"/>
          <p:nvPr/>
        </p:nvSpPr>
        <p:spPr>
          <a:xfrm>
            <a:off x="412755" y="1563102"/>
            <a:ext cx="2590734" cy="923330"/>
          </a:xfrm>
          <a:prstGeom prst="rect">
            <a:avLst/>
          </a:prstGeom>
          <a:solidFill>
            <a:schemeClr val="tx1"/>
          </a:solidFill>
          <a:ln w="15875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IE" b="1" dirty="0" smtClean="0">
                <a:solidFill>
                  <a:schemeClr val="bg1"/>
                </a:solidFill>
              </a:rPr>
              <a:t> Overall Searches within the Division are down </a:t>
            </a:r>
            <a:r>
              <a:rPr lang="en-IE" b="1" dirty="0" smtClean="0">
                <a:solidFill>
                  <a:schemeClr val="bg1"/>
                </a:solidFill>
              </a:rPr>
              <a:t>14%</a:t>
            </a:r>
            <a:endParaRPr lang="en-IE" b="1" dirty="0" smtClean="0">
              <a:solidFill>
                <a:schemeClr val="bg1"/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3978153" y="1248851"/>
            <a:ext cx="3565909" cy="1261884"/>
          </a:xfrm>
          <a:prstGeom prst="rect">
            <a:avLst/>
          </a:prstGeom>
          <a:solidFill>
            <a:schemeClr val="tx1"/>
          </a:solidFill>
          <a:ln w="15875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IE" b="1" dirty="0" smtClean="0">
                <a:solidFill>
                  <a:schemeClr val="bg1"/>
                </a:solidFill>
              </a:rPr>
              <a:t> Possession of Drugs for Personal Use</a:t>
            </a:r>
          </a:p>
          <a:p>
            <a:pPr algn="ctr"/>
            <a:endParaRPr lang="en-IE" sz="800" b="1" dirty="0">
              <a:solidFill>
                <a:schemeClr val="bg1"/>
              </a:solidFill>
            </a:endParaRPr>
          </a:p>
          <a:p>
            <a:pPr algn="ctr"/>
            <a:r>
              <a:rPr lang="en-IE" b="1" dirty="0" smtClean="0">
                <a:solidFill>
                  <a:schemeClr val="bg1"/>
                </a:solidFill>
              </a:rPr>
              <a:t>Up </a:t>
            </a:r>
            <a:r>
              <a:rPr lang="en-IE" b="1" dirty="0" smtClean="0">
                <a:solidFill>
                  <a:schemeClr val="bg1"/>
                </a:solidFill>
              </a:rPr>
              <a:t>6% </a:t>
            </a:r>
            <a:r>
              <a:rPr lang="en-IE" b="1" dirty="0" smtClean="0">
                <a:solidFill>
                  <a:schemeClr val="bg1"/>
                </a:solidFill>
              </a:rPr>
              <a:t>YTD</a:t>
            </a:r>
          </a:p>
          <a:p>
            <a:pPr algn="ctr"/>
            <a:r>
              <a:rPr lang="en-IE" sz="1400" b="1" dirty="0" smtClean="0">
                <a:solidFill>
                  <a:schemeClr val="bg1"/>
                </a:solidFill>
              </a:rPr>
              <a:t>(350 </a:t>
            </a:r>
            <a:r>
              <a:rPr lang="en-IE" sz="1400" b="1" dirty="0" smtClean="0">
                <a:solidFill>
                  <a:schemeClr val="bg1"/>
                </a:solidFill>
              </a:rPr>
              <a:t>to </a:t>
            </a:r>
            <a:r>
              <a:rPr lang="en-IE" sz="1400" b="1" dirty="0" smtClean="0">
                <a:solidFill>
                  <a:schemeClr val="bg1"/>
                </a:solidFill>
              </a:rPr>
              <a:t>370)</a:t>
            </a:r>
            <a:endParaRPr lang="en-IE" sz="1400" b="1" dirty="0">
              <a:solidFill>
                <a:schemeClr val="bg1"/>
              </a:solidFill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8175957" y="1248851"/>
            <a:ext cx="3565909" cy="1261884"/>
          </a:xfrm>
          <a:prstGeom prst="rect">
            <a:avLst/>
          </a:prstGeom>
          <a:solidFill>
            <a:schemeClr val="tx1"/>
          </a:solidFill>
          <a:ln w="15875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IE" b="1" dirty="0" smtClean="0">
                <a:solidFill>
                  <a:schemeClr val="bg1"/>
                </a:solidFill>
              </a:rPr>
              <a:t> Possession of Drugs for Sale/Supply</a:t>
            </a:r>
          </a:p>
          <a:p>
            <a:pPr algn="ctr"/>
            <a:endParaRPr lang="en-IE" sz="800" b="1" dirty="0">
              <a:solidFill>
                <a:schemeClr val="bg1"/>
              </a:solidFill>
            </a:endParaRPr>
          </a:p>
          <a:p>
            <a:pPr algn="ctr"/>
            <a:r>
              <a:rPr lang="en-IE" b="1" dirty="0" smtClean="0">
                <a:solidFill>
                  <a:schemeClr val="bg1"/>
                </a:solidFill>
              </a:rPr>
              <a:t>Down </a:t>
            </a:r>
            <a:r>
              <a:rPr lang="en-IE" b="1" dirty="0" smtClean="0">
                <a:solidFill>
                  <a:schemeClr val="bg1"/>
                </a:solidFill>
              </a:rPr>
              <a:t>15% </a:t>
            </a:r>
            <a:r>
              <a:rPr lang="en-IE" b="1" dirty="0" smtClean="0">
                <a:solidFill>
                  <a:schemeClr val="bg1"/>
                </a:solidFill>
              </a:rPr>
              <a:t>YTD</a:t>
            </a:r>
          </a:p>
          <a:p>
            <a:pPr algn="ctr"/>
            <a:r>
              <a:rPr lang="en-IE" sz="1400" b="1" dirty="0" smtClean="0">
                <a:solidFill>
                  <a:schemeClr val="bg1"/>
                </a:solidFill>
              </a:rPr>
              <a:t>(103 </a:t>
            </a:r>
            <a:r>
              <a:rPr lang="en-IE" sz="1400" b="1" dirty="0" smtClean="0">
                <a:solidFill>
                  <a:schemeClr val="bg1"/>
                </a:solidFill>
              </a:rPr>
              <a:t>to </a:t>
            </a:r>
            <a:r>
              <a:rPr lang="en-IE" sz="1400" b="1" dirty="0" smtClean="0">
                <a:solidFill>
                  <a:schemeClr val="bg1"/>
                </a:solidFill>
              </a:rPr>
              <a:t>88)</a:t>
            </a:r>
            <a:endParaRPr lang="en-IE" sz="1400" b="1" dirty="0">
              <a:solidFill>
                <a:schemeClr val="bg1"/>
              </a:solidFill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66811" y="3566276"/>
            <a:ext cx="3565909" cy="1423467"/>
          </a:xfrm>
          <a:prstGeom prst="rect">
            <a:avLst/>
          </a:prstGeom>
          <a:solidFill>
            <a:schemeClr val="tx1"/>
          </a:solidFill>
          <a:ln w="15875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IE" b="1" dirty="0" smtClean="0">
                <a:solidFill>
                  <a:schemeClr val="bg1"/>
                </a:solidFill>
              </a:rPr>
              <a:t> Possession of Firearms/Offensive Weapons</a:t>
            </a:r>
          </a:p>
          <a:p>
            <a:pPr algn="ctr"/>
            <a:endParaRPr lang="en-IE" sz="800" b="1" dirty="0">
              <a:solidFill>
                <a:schemeClr val="bg1"/>
              </a:solidFill>
            </a:endParaRPr>
          </a:p>
          <a:p>
            <a:pPr algn="ctr"/>
            <a:r>
              <a:rPr lang="en-IE" b="1" dirty="0" smtClean="0">
                <a:solidFill>
                  <a:schemeClr val="bg1"/>
                </a:solidFill>
              </a:rPr>
              <a:t>+13% </a:t>
            </a:r>
            <a:r>
              <a:rPr lang="en-IE" b="1" dirty="0" smtClean="0">
                <a:solidFill>
                  <a:schemeClr val="bg1"/>
                </a:solidFill>
              </a:rPr>
              <a:t>YTD</a:t>
            </a:r>
          </a:p>
          <a:p>
            <a:pPr algn="ctr"/>
            <a:r>
              <a:rPr lang="en-IE" sz="1400" b="1" dirty="0" smtClean="0">
                <a:solidFill>
                  <a:schemeClr val="bg1"/>
                </a:solidFill>
              </a:rPr>
              <a:t>(61 </a:t>
            </a:r>
            <a:r>
              <a:rPr lang="en-IE" sz="1400" b="1" dirty="0" smtClean="0">
                <a:solidFill>
                  <a:schemeClr val="bg1"/>
                </a:solidFill>
              </a:rPr>
              <a:t>to </a:t>
            </a:r>
            <a:r>
              <a:rPr lang="en-IE" sz="1400" b="1" dirty="0" smtClean="0">
                <a:solidFill>
                  <a:schemeClr val="bg1"/>
                </a:solidFill>
              </a:rPr>
              <a:t>69)</a:t>
            </a:r>
            <a:endParaRPr lang="en-IE" sz="1400" b="1" dirty="0">
              <a:solidFill>
                <a:schemeClr val="bg1"/>
              </a:solidFill>
            </a:endParaRPr>
          </a:p>
          <a:p>
            <a:pPr algn="ctr"/>
            <a:r>
              <a:rPr lang="en-IE" sz="1050" b="1" i="1" dirty="0" smtClean="0">
                <a:solidFill>
                  <a:schemeClr val="bg1"/>
                </a:solidFill>
              </a:rPr>
              <a:t>*Crime Counting Rules not applied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32720" y="2824926"/>
            <a:ext cx="4188315" cy="371888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906263" y="2824926"/>
            <a:ext cx="4200508" cy="36823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92329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215150" y="22748"/>
            <a:ext cx="3733851" cy="400110"/>
          </a:xfrm>
          <a:prstGeom prst="rect">
            <a:avLst/>
          </a:prstGeom>
          <a:solidFill>
            <a:schemeClr val="tx1"/>
          </a:solidFill>
          <a:ln w="15875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IE" sz="2000" b="1" dirty="0" smtClean="0">
                <a:solidFill>
                  <a:schemeClr val="bg1"/>
                </a:solidFill>
              </a:rPr>
              <a:t>Traffic (YTD 2022 vs. 2023)</a:t>
            </a:r>
            <a:endParaRPr lang="en-IE" sz="2000" dirty="0"/>
          </a:p>
        </p:txBody>
      </p:sp>
      <p:sp>
        <p:nvSpPr>
          <p:cNvPr id="12" name="TextBox 11"/>
          <p:cNvSpPr txBox="1"/>
          <p:nvPr/>
        </p:nvSpPr>
        <p:spPr>
          <a:xfrm>
            <a:off x="215151" y="507839"/>
            <a:ext cx="6565793" cy="646331"/>
          </a:xfrm>
          <a:prstGeom prst="rect">
            <a:avLst/>
          </a:prstGeom>
          <a:solidFill>
            <a:schemeClr val="tx1"/>
          </a:solidFill>
          <a:ln w="15875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en-IE" b="1" dirty="0" smtClean="0">
                <a:solidFill>
                  <a:schemeClr val="bg1"/>
                </a:solidFill>
              </a:rPr>
              <a:t>Fatal Collisions  </a:t>
            </a:r>
            <a:r>
              <a:rPr lang="en-IE" dirty="0" smtClean="0">
                <a:solidFill>
                  <a:schemeClr val="bg1"/>
                </a:solidFill>
              </a:rPr>
              <a:t>are up </a:t>
            </a:r>
            <a:r>
              <a:rPr lang="en-IE" dirty="0" smtClean="0">
                <a:solidFill>
                  <a:schemeClr val="bg1"/>
                </a:solidFill>
              </a:rPr>
              <a:t>+57%</a:t>
            </a:r>
            <a:endParaRPr lang="en-IE" dirty="0" smtClean="0">
              <a:solidFill>
                <a:schemeClr val="bg1"/>
              </a:solidFill>
            </a:endParaRPr>
          </a:p>
          <a:p>
            <a:r>
              <a:rPr lang="en-IE" b="1" dirty="0" smtClean="0">
                <a:solidFill>
                  <a:schemeClr val="bg1"/>
                </a:solidFill>
              </a:rPr>
              <a:t>Serious Injury Collisions </a:t>
            </a:r>
            <a:r>
              <a:rPr lang="en-IE" dirty="0" smtClean="0">
                <a:solidFill>
                  <a:schemeClr val="bg1"/>
                </a:solidFill>
              </a:rPr>
              <a:t>are </a:t>
            </a:r>
            <a:r>
              <a:rPr lang="en-IE" dirty="0" smtClean="0">
                <a:solidFill>
                  <a:schemeClr val="bg1"/>
                </a:solidFill>
              </a:rPr>
              <a:t>0% change (44 </a:t>
            </a:r>
            <a:r>
              <a:rPr lang="en-IE" dirty="0" smtClean="0">
                <a:solidFill>
                  <a:schemeClr val="bg1"/>
                </a:solidFill>
              </a:rPr>
              <a:t>to </a:t>
            </a:r>
            <a:r>
              <a:rPr lang="en-IE" dirty="0" smtClean="0">
                <a:solidFill>
                  <a:schemeClr val="bg1"/>
                </a:solidFill>
              </a:rPr>
              <a:t>44)</a:t>
            </a:r>
            <a:endParaRPr lang="en-IE" dirty="0">
              <a:solidFill>
                <a:schemeClr val="bg1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15151" y="1283520"/>
            <a:ext cx="3733851" cy="1169551"/>
          </a:xfrm>
          <a:prstGeom prst="rect">
            <a:avLst/>
          </a:prstGeom>
          <a:solidFill>
            <a:schemeClr val="tx1"/>
          </a:solidFill>
          <a:ln w="15875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en-IE" dirty="0" smtClean="0">
                <a:solidFill>
                  <a:schemeClr val="bg1"/>
                </a:solidFill>
              </a:rPr>
              <a:t>There have been </a:t>
            </a:r>
            <a:r>
              <a:rPr lang="en-IE" b="1" dirty="0" smtClean="0">
                <a:solidFill>
                  <a:schemeClr val="bg1"/>
                </a:solidFill>
              </a:rPr>
              <a:t>2,593 </a:t>
            </a:r>
            <a:r>
              <a:rPr lang="en-IE" b="1" dirty="0" smtClean="0">
                <a:solidFill>
                  <a:schemeClr val="bg1"/>
                </a:solidFill>
              </a:rPr>
              <a:t>MIT </a:t>
            </a:r>
            <a:r>
              <a:rPr lang="en-IE" dirty="0" smtClean="0">
                <a:solidFill>
                  <a:schemeClr val="bg1"/>
                </a:solidFill>
              </a:rPr>
              <a:t>Checkpoints conducted in the Division –  </a:t>
            </a:r>
            <a:r>
              <a:rPr lang="en-IE" sz="1600" dirty="0" smtClean="0">
                <a:solidFill>
                  <a:schemeClr val="bg1"/>
                </a:solidFill>
              </a:rPr>
              <a:t>(down </a:t>
            </a:r>
            <a:r>
              <a:rPr lang="en-IE" sz="1600" dirty="0" smtClean="0">
                <a:solidFill>
                  <a:schemeClr val="bg1"/>
                </a:solidFill>
              </a:rPr>
              <a:t>24% </a:t>
            </a:r>
            <a:r>
              <a:rPr lang="en-IE" sz="1600" dirty="0" smtClean="0">
                <a:solidFill>
                  <a:schemeClr val="bg1"/>
                </a:solidFill>
              </a:rPr>
              <a:t>from </a:t>
            </a:r>
            <a:r>
              <a:rPr lang="en-IE" sz="1600" dirty="0" smtClean="0">
                <a:solidFill>
                  <a:schemeClr val="bg1"/>
                </a:solidFill>
              </a:rPr>
              <a:t>3,422 </a:t>
            </a:r>
            <a:r>
              <a:rPr lang="en-IE" sz="1600" dirty="0" smtClean="0">
                <a:solidFill>
                  <a:schemeClr val="bg1"/>
                </a:solidFill>
              </a:rPr>
              <a:t>YTD last year)</a:t>
            </a:r>
            <a:endParaRPr lang="en-IE" sz="1200" dirty="0">
              <a:solidFill>
                <a:schemeClr val="bg1"/>
              </a:solidFill>
            </a:endParaRPr>
          </a:p>
        </p:txBody>
      </p:sp>
      <p:sp>
        <p:nvSpPr>
          <p:cNvPr id="21" name="Right Arrow 20"/>
          <p:cNvSpPr/>
          <p:nvPr/>
        </p:nvSpPr>
        <p:spPr>
          <a:xfrm>
            <a:off x="4126594" y="1649439"/>
            <a:ext cx="748300" cy="430009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22" name="TextBox 21"/>
          <p:cNvSpPr txBox="1"/>
          <p:nvPr/>
        </p:nvSpPr>
        <p:spPr>
          <a:xfrm>
            <a:off x="5014121" y="1292029"/>
            <a:ext cx="2945072" cy="1169551"/>
          </a:xfrm>
          <a:prstGeom prst="rect">
            <a:avLst/>
          </a:prstGeom>
          <a:solidFill>
            <a:schemeClr val="tx1"/>
          </a:solidFill>
          <a:ln w="15875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en-IE" dirty="0" smtClean="0">
                <a:solidFill>
                  <a:schemeClr val="bg1"/>
                </a:solidFill>
              </a:rPr>
              <a:t>This has resulted in </a:t>
            </a:r>
            <a:r>
              <a:rPr lang="en-IE" b="1" dirty="0" smtClean="0">
                <a:solidFill>
                  <a:schemeClr val="bg1"/>
                </a:solidFill>
              </a:rPr>
              <a:t>242 </a:t>
            </a:r>
            <a:r>
              <a:rPr lang="en-IE" b="1" dirty="0" smtClean="0">
                <a:solidFill>
                  <a:schemeClr val="bg1"/>
                </a:solidFill>
              </a:rPr>
              <a:t>Driving While Intoxicated Offences</a:t>
            </a:r>
            <a:r>
              <a:rPr lang="en-IE" dirty="0" smtClean="0">
                <a:solidFill>
                  <a:schemeClr val="bg1"/>
                </a:solidFill>
              </a:rPr>
              <a:t>  </a:t>
            </a:r>
            <a:r>
              <a:rPr lang="en-IE" sz="1600" dirty="0" smtClean="0">
                <a:solidFill>
                  <a:schemeClr val="bg1"/>
                </a:solidFill>
              </a:rPr>
              <a:t>(down 7% </a:t>
            </a:r>
            <a:r>
              <a:rPr lang="en-IE" sz="1600" dirty="0" smtClean="0">
                <a:solidFill>
                  <a:schemeClr val="bg1"/>
                </a:solidFill>
              </a:rPr>
              <a:t>from </a:t>
            </a:r>
            <a:r>
              <a:rPr lang="en-IE" sz="1600" dirty="0" smtClean="0">
                <a:solidFill>
                  <a:schemeClr val="bg1"/>
                </a:solidFill>
              </a:rPr>
              <a:t>260 </a:t>
            </a:r>
            <a:r>
              <a:rPr lang="en-IE" sz="1600" dirty="0" smtClean="0">
                <a:solidFill>
                  <a:schemeClr val="bg1"/>
                </a:solidFill>
              </a:rPr>
              <a:t>YTD last year)</a:t>
            </a:r>
            <a:endParaRPr lang="en-IE" sz="1600" dirty="0">
              <a:solidFill>
                <a:schemeClr val="bg1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215151" y="2574717"/>
            <a:ext cx="11611543" cy="3693319"/>
          </a:xfrm>
          <a:prstGeom prst="rect">
            <a:avLst/>
          </a:prstGeom>
          <a:solidFill>
            <a:schemeClr val="tx1"/>
          </a:solidFill>
          <a:ln w="15875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en-IE" dirty="0" smtClean="0">
                <a:solidFill>
                  <a:schemeClr val="bg1"/>
                </a:solidFill>
              </a:rPr>
              <a:t>Our most recent data regarding </a:t>
            </a:r>
            <a:r>
              <a:rPr lang="en-IE" b="1" dirty="0" smtClean="0">
                <a:solidFill>
                  <a:schemeClr val="bg1"/>
                </a:solidFill>
              </a:rPr>
              <a:t>LifeSaver Offences </a:t>
            </a:r>
            <a:r>
              <a:rPr lang="en-IE" dirty="0" smtClean="0">
                <a:solidFill>
                  <a:schemeClr val="bg1"/>
                </a:solidFill>
              </a:rPr>
              <a:t>shows the following </a:t>
            </a:r>
            <a:r>
              <a:rPr lang="en-IE" b="1" u="sng" dirty="0" smtClean="0">
                <a:solidFill>
                  <a:schemeClr val="bg1"/>
                </a:solidFill>
              </a:rPr>
              <a:t>Jan to </a:t>
            </a:r>
            <a:r>
              <a:rPr lang="en-IE" b="1" u="sng" dirty="0" smtClean="0">
                <a:solidFill>
                  <a:schemeClr val="bg1"/>
                </a:solidFill>
              </a:rPr>
              <a:t>Nov </a:t>
            </a:r>
            <a:r>
              <a:rPr lang="en-IE" b="1" u="sng" dirty="0" smtClean="0">
                <a:solidFill>
                  <a:schemeClr val="bg1"/>
                </a:solidFill>
              </a:rPr>
              <a:t>Trends</a:t>
            </a:r>
          </a:p>
          <a:p>
            <a:endParaRPr lang="en-IE" dirty="0">
              <a:solidFill>
                <a:schemeClr val="bg1"/>
              </a:solidFill>
            </a:endParaRPr>
          </a:p>
          <a:p>
            <a:endParaRPr lang="en-IE" dirty="0" smtClean="0">
              <a:solidFill>
                <a:schemeClr val="bg1"/>
              </a:solidFill>
            </a:endParaRPr>
          </a:p>
          <a:p>
            <a:endParaRPr lang="en-IE" dirty="0">
              <a:solidFill>
                <a:schemeClr val="bg1"/>
              </a:solidFill>
            </a:endParaRPr>
          </a:p>
          <a:p>
            <a:endParaRPr lang="en-IE" dirty="0" smtClean="0">
              <a:solidFill>
                <a:schemeClr val="bg1"/>
              </a:solidFill>
            </a:endParaRPr>
          </a:p>
          <a:p>
            <a:endParaRPr lang="en-IE" dirty="0">
              <a:solidFill>
                <a:schemeClr val="bg1"/>
              </a:solidFill>
            </a:endParaRPr>
          </a:p>
          <a:p>
            <a:endParaRPr lang="en-IE" dirty="0" smtClean="0">
              <a:solidFill>
                <a:schemeClr val="bg1"/>
              </a:solidFill>
            </a:endParaRPr>
          </a:p>
          <a:p>
            <a:endParaRPr lang="en-IE" dirty="0">
              <a:solidFill>
                <a:schemeClr val="bg1"/>
              </a:solidFill>
            </a:endParaRPr>
          </a:p>
          <a:p>
            <a:endParaRPr lang="en-IE" dirty="0" smtClean="0">
              <a:solidFill>
                <a:schemeClr val="bg1"/>
              </a:solidFill>
            </a:endParaRPr>
          </a:p>
          <a:p>
            <a:endParaRPr lang="en-IE" dirty="0">
              <a:solidFill>
                <a:schemeClr val="bg1"/>
              </a:solidFill>
            </a:endParaRPr>
          </a:p>
          <a:p>
            <a:endParaRPr lang="en-IE" dirty="0" smtClean="0">
              <a:solidFill>
                <a:schemeClr val="bg1"/>
              </a:solidFill>
            </a:endParaRPr>
          </a:p>
          <a:p>
            <a:endParaRPr lang="en-IE" dirty="0">
              <a:solidFill>
                <a:schemeClr val="bg1"/>
              </a:solidFill>
            </a:endParaRPr>
          </a:p>
          <a:p>
            <a:endParaRPr lang="en-IE" dirty="0">
              <a:solidFill>
                <a:schemeClr val="bg1"/>
              </a:solidFill>
            </a:endParaRPr>
          </a:p>
        </p:txBody>
      </p:sp>
      <p:pic>
        <p:nvPicPr>
          <p:cNvPr id="25" name="Picture 2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23655" y="2997575"/>
            <a:ext cx="2213722" cy="2656466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65217" y="3230024"/>
            <a:ext cx="1911409" cy="2057232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845196" y="3284719"/>
            <a:ext cx="2109434" cy="2002537"/>
          </a:xfrm>
          <a:prstGeom prst="rect">
            <a:avLst/>
          </a:prstGeom>
        </p:spPr>
      </p:pic>
      <p:sp>
        <p:nvSpPr>
          <p:cNvPr id="28" name="TextBox 27"/>
          <p:cNvSpPr txBox="1"/>
          <p:nvPr/>
        </p:nvSpPr>
        <p:spPr>
          <a:xfrm>
            <a:off x="1226687" y="5364247"/>
            <a:ext cx="203470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1600" b="1" dirty="0" smtClean="0">
                <a:solidFill>
                  <a:schemeClr val="bg1"/>
                </a:solidFill>
              </a:rPr>
              <a:t>Mobile Phone</a:t>
            </a:r>
          </a:p>
          <a:p>
            <a:pPr algn="ctr"/>
            <a:r>
              <a:rPr lang="en-IE" sz="1600" b="1" dirty="0" smtClean="0">
                <a:solidFill>
                  <a:schemeClr val="bg1"/>
                </a:solidFill>
              </a:rPr>
              <a:t>+4%</a:t>
            </a:r>
            <a:endParaRPr lang="en-IE" sz="1600" b="1" dirty="0" smtClean="0">
              <a:solidFill>
                <a:schemeClr val="bg1"/>
              </a:solidFill>
            </a:endParaRPr>
          </a:p>
          <a:p>
            <a:pPr algn="ctr"/>
            <a:r>
              <a:rPr lang="en-IE" sz="1600" b="1" dirty="0" smtClean="0">
                <a:solidFill>
                  <a:schemeClr val="bg1"/>
                </a:solidFill>
              </a:rPr>
              <a:t>(575 </a:t>
            </a:r>
            <a:r>
              <a:rPr lang="en-IE" sz="1600" b="1" dirty="0" smtClean="0">
                <a:solidFill>
                  <a:schemeClr val="bg1"/>
                </a:solidFill>
              </a:rPr>
              <a:t>to </a:t>
            </a:r>
            <a:r>
              <a:rPr lang="en-IE" sz="1600" b="1" dirty="0" smtClean="0">
                <a:solidFill>
                  <a:schemeClr val="bg1"/>
                </a:solidFill>
              </a:rPr>
              <a:t>596</a:t>
            </a:r>
            <a:r>
              <a:rPr lang="en-IE" sz="1400" b="1" dirty="0" smtClean="0">
                <a:solidFill>
                  <a:schemeClr val="bg1"/>
                </a:solidFill>
              </a:rPr>
              <a:t>)</a:t>
            </a:r>
            <a:endParaRPr lang="en-IE" sz="1400" b="1" dirty="0">
              <a:solidFill>
                <a:schemeClr val="bg1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5078646" y="5363535"/>
            <a:ext cx="203470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1600" b="1" dirty="0" smtClean="0">
                <a:solidFill>
                  <a:schemeClr val="bg1"/>
                </a:solidFill>
              </a:rPr>
              <a:t>Seatbelt</a:t>
            </a:r>
          </a:p>
          <a:p>
            <a:pPr algn="ctr"/>
            <a:r>
              <a:rPr lang="en-IE" sz="1600" b="1" dirty="0" smtClean="0">
                <a:solidFill>
                  <a:schemeClr val="bg1"/>
                </a:solidFill>
              </a:rPr>
              <a:t>-4%</a:t>
            </a:r>
            <a:endParaRPr lang="en-IE" sz="1600" b="1" dirty="0" smtClean="0">
              <a:solidFill>
                <a:schemeClr val="bg1"/>
              </a:solidFill>
            </a:endParaRPr>
          </a:p>
          <a:p>
            <a:pPr algn="ctr"/>
            <a:r>
              <a:rPr lang="en-IE" sz="1600" b="1" dirty="0" smtClean="0">
                <a:solidFill>
                  <a:schemeClr val="bg1"/>
                </a:solidFill>
              </a:rPr>
              <a:t>(273 </a:t>
            </a:r>
            <a:r>
              <a:rPr lang="en-IE" sz="1600" b="1" dirty="0" smtClean="0">
                <a:solidFill>
                  <a:schemeClr val="bg1"/>
                </a:solidFill>
              </a:rPr>
              <a:t>to </a:t>
            </a:r>
            <a:r>
              <a:rPr lang="en-IE" sz="1600" b="1" dirty="0" smtClean="0">
                <a:solidFill>
                  <a:schemeClr val="bg1"/>
                </a:solidFill>
              </a:rPr>
              <a:t>262)</a:t>
            </a:r>
            <a:endParaRPr lang="en-IE" sz="1600" b="1" dirty="0">
              <a:solidFill>
                <a:schemeClr val="bg1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8103392" y="5363535"/>
            <a:ext cx="372330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1600" b="1" dirty="0" smtClean="0">
                <a:solidFill>
                  <a:schemeClr val="bg1"/>
                </a:solidFill>
              </a:rPr>
              <a:t>Speed (Intercept &amp; Non-Intercept)</a:t>
            </a:r>
          </a:p>
          <a:p>
            <a:pPr algn="ctr"/>
            <a:r>
              <a:rPr lang="en-IE" sz="1600" b="1" dirty="0" smtClean="0">
                <a:solidFill>
                  <a:schemeClr val="bg1"/>
                </a:solidFill>
              </a:rPr>
              <a:t>+37%</a:t>
            </a:r>
            <a:endParaRPr lang="en-IE" sz="1600" b="1" dirty="0" smtClean="0">
              <a:solidFill>
                <a:schemeClr val="bg1"/>
              </a:solidFill>
            </a:endParaRPr>
          </a:p>
          <a:p>
            <a:pPr algn="ctr"/>
            <a:r>
              <a:rPr lang="en-IE" sz="1600" b="1" dirty="0" smtClean="0">
                <a:solidFill>
                  <a:schemeClr val="bg1"/>
                </a:solidFill>
              </a:rPr>
              <a:t>(12,182 </a:t>
            </a:r>
            <a:r>
              <a:rPr lang="en-IE" sz="1600" b="1" dirty="0" smtClean="0">
                <a:solidFill>
                  <a:schemeClr val="bg1"/>
                </a:solidFill>
              </a:rPr>
              <a:t>to </a:t>
            </a:r>
            <a:r>
              <a:rPr lang="en-IE" sz="1600" b="1" dirty="0" smtClean="0">
                <a:solidFill>
                  <a:schemeClr val="bg1"/>
                </a:solidFill>
              </a:rPr>
              <a:t>16,696</a:t>
            </a:r>
            <a:r>
              <a:rPr lang="en-IE" sz="1400" b="1" dirty="0" smtClean="0">
                <a:solidFill>
                  <a:schemeClr val="bg1"/>
                </a:solidFill>
              </a:rPr>
              <a:t>)</a:t>
            </a:r>
            <a:endParaRPr lang="en-IE" sz="1400" b="1" dirty="0">
              <a:solidFill>
                <a:schemeClr val="bg1"/>
              </a:solidFill>
            </a:endParaRPr>
          </a:p>
        </p:txBody>
      </p:sp>
      <p:sp>
        <p:nvSpPr>
          <p:cNvPr id="16" name="Right Arrow 15"/>
          <p:cNvSpPr/>
          <p:nvPr/>
        </p:nvSpPr>
        <p:spPr>
          <a:xfrm>
            <a:off x="8103392" y="1611387"/>
            <a:ext cx="748300" cy="430009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17" name="TextBox 16"/>
          <p:cNvSpPr txBox="1"/>
          <p:nvPr/>
        </p:nvSpPr>
        <p:spPr>
          <a:xfrm>
            <a:off x="9029284" y="1534003"/>
            <a:ext cx="2881979" cy="830997"/>
          </a:xfrm>
          <a:prstGeom prst="rect">
            <a:avLst/>
          </a:prstGeom>
          <a:solidFill>
            <a:schemeClr val="tx1"/>
          </a:solidFill>
          <a:ln w="15875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en-IE" sz="1600" dirty="0" smtClean="0">
                <a:solidFill>
                  <a:schemeClr val="bg1"/>
                </a:solidFill>
              </a:rPr>
              <a:t>This figure includes </a:t>
            </a:r>
            <a:r>
              <a:rPr lang="en-IE" sz="1600" b="1" dirty="0" smtClean="0">
                <a:solidFill>
                  <a:schemeClr val="bg1"/>
                </a:solidFill>
              </a:rPr>
              <a:t>43 Drug </a:t>
            </a:r>
            <a:r>
              <a:rPr lang="en-IE" sz="1600" b="1" dirty="0" smtClean="0">
                <a:solidFill>
                  <a:schemeClr val="bg1"/>
                </a:solidFill>
              </a:rPr>
              <a:t>Driving </a:t>
            </a:r>
            <a:r>
              <a:rPr lang="en-IE" sz="1600" b="1" dirty="0" smtClean="0">
                <a:solidFill>
                  <a:schemeClr val="bg1"/>
                </a:solidFill>
              </a:rPr>
              <a:t>Offences </a:t>
            </a:r>
            <a:r>
              <a:rPr lang="en-IE" sz="1600" dirty="0" smtClean="0">
                <a:solidFill>
                  <a:schemeClr val="bg1"/>
                </a:solidFill>
              </a:rPr>
              <a:t>(up 10% </a:t>
            </a:r>
            <a:r>
              <a:rPr lang="en-IE" sz="1600" dirty="0">
                <a:solidFill>
                  <a:schemeClr val="bg1"/>
                </a:solidFill>
              </a:rPr>
              <a:t>from </a:t>
            </a:r>
            <a:r>
              <a:rPr lang="en-IE" sz="1600" dirty="0" smtClean="0">
                <a:solidFill>
                  <a:schemeClr val="bg1"/>
                </a:solidFill>
              </a:rPr>
              <a:t>39 </a:t>
            </a:r>
            <a:r>
              <a:rPr lang="en-IE" sz="1600" dirty="0">
                <a:solidFill>
                  <a:schemeClr val="bg1"/>
                </a:solidFill>
              </a:rPr>
              <a:t>YTD last year</a:t>
            </a:r>
            <a:r>
              <a:rPr lang="en-IE" sz="1600" dirty="0" smtClean="0">
                <a:solidFill>
                  <a:schemeClr val="bg1"/>
                </a:solidFill>
              </a:rPr>
              <a:t>)</a:t>
            </a:r>
            <a:endParaRPr lang="en-IE" sz="1600" dirty="0">
              <a:solidFill>
                <a:schemeClr val="bg1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347053" y="6296862"/>
            <a:ext cx="9896607" cy="523220"/>
          </a:xfrm>
          <a:prstGeom prst="rect">
            <a:avLst/>
          </a:prstGeom>
          <a:solidFill>
            <a:sysClr val="window" lastClr="FFFFFF"/>
          </a:solidFill>
          <a:ln>
            <a:solidFill>
              <a:srgbClr val="5B9BD5">
                <a:shade val="50000"/>
              </a:srgbClr>
            </a:solidFill>
          </a:ln>
        </p:spPr>
        <p:txBody>
          <a:bodyPr wrap="square" rtlCol="0">
            <a:spAutoFit/>
          </a:bodyPr>
          <a:lstStyle/>
          <a:p>
            <a:r>
              <a:rPr lang="en-IE" sz="1400" b="1" i="1" dirty="0" smtClean="0">
                <a:solidFill>
                  <a:schemeClr val="bg1"/>
                </a:solidFill>
              </a:rPr>
              <a:t>Based upon </a:t>
            </a:r>
            <a:r>
              <a:rPr lang="en-IE" sz="1400" b="1" i="1" dirty="0">
                <a:solidFill>
                  <a:schemeClr val="bg1"/>
                </a:solidFill>
              </a:rPr>
              <a:t>operational data from the PULSE System as was available on the </a:t>
            </a:r>
            <a:r>
              <a:rPr lang="en-IE" sz="1400" b="1" i="1" dirty="0" smtClean="0">
                <a:solidFill>
                  <a:schemeClr val="bg1"/>
                </a:solidFill>
              </a:rPr>
              <a:t>01/12/2023 </a:t>
            </a:r>
            <a:r>
              <a:rPr lang="en-IE" sz="1400" b="1" i="1" dirty="0">
                <a:solidFill>
                  <a:schemeClr val="bg1"/>
                </a:solidFill>
              </a:rPr>
              <a:t>and is liable to change. </a:t>
            </a:r>
            <a:r>
              <a:rPr lang="en-IE" sz="1400" b="1" i="1" dirty="0" smtClean="0">
                <a:solidFill>
                  <a:schemeClr val="bg1"/>
                </a:solidFill>
              </a:rPr>
              <a:t>Incident </a:t>
            </a:r>
            <a:r>
              <a:rPr lang="en-IE" sz="1400" b="1" i="1" dirty="0">
                <a:solidFill>
                  <a:schemeClr val="bg1"/>
                </a:solidFill>
              </a:rPr>
              <a:t>counts are based on date reported. </a:t>
            </a:r>
          </a:p>
        </p:txBody>
      </p:sp>
    </p:spTree>
    <p:extLst>
      <p:ext uri="{BB962C8B-B14F-4D97-AF65-F5344CB8AC3E}">
        <p14:creationId xmlns:p14="http://schemas.microsoft.com/office/powerpoint/2010/main" val="20677516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lice">
  <a:themeElements>
    <a:clrScheme name="Blue">
      <a:dk1>
        <a:sysClr val="windowText" lastClr="000000"/>
      </a:dk1>
      <a:lt1>
        <a:sysClr val="window" lastClr="FFFFFF"/>
      </a:lt1>
      <a:dk2>
        <a:srgbClr val="17406D"/>
      </a:dk2>
      <a:lt2>
        <a:srgbClr val="DBEF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Slice">
      <a:maj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lic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3FEC7C6-62A9-40C4-99D2-581AACACAA2F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11798</TotalTime>
  <Words>767</Words>
  <Application>Microsoft Office PowerPoint</Application>
  <PresentationFormat>Widescreen</PresentationFormat>
  <Paragraphs>170</Paragraphs>
  <Slides>9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5" baseType="lpstr">
      <vt:lpstr>Arial</vt:lpstr>
      <vt:lpstr>Calibri</vt:lpstr>
      <vt:lpstr>Cambria</vt:lpstr>
      <vt:lpstr>Century Gothic</vt:lpstr>
      <vt:lpstr>Wingdings 3</vt:lpstr>
      <vt:lpstr>Slice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An Garda Síochána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S0752096</dc:creator>
  <cp:lastModifiedBy>S0758477</cp:lastModifiedBy>
  <cp:revision>216</cp:revision>
  <cp:lastPrinted>2020-10-08T16:05:50Z</cp:lastPrinted>
  <dcterms:created xsi:type="dcterms:W3CDTF">2018-12-04T14:55:35Z</dcterms:created>
  <dcterms:modified xsi:type="dcterms:W3CDTF">2023-12-04T15:13:43Z</dcterms:modified>
</cp:coreProperties>
</file>