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85" r:id="rId2"/>
    <p:sldId id="261" r:id="rId3"/>
    <p:sldId id="279" r:id="rId4"/>
    <p:sldId id="278" r:id="rId5"/>
    <p:sldId id="280" r:id="rId6"/>
    <p:sldId id="281" r:id="rId7"/>
    <p:sldId id="286" r:id="rId8"/>
    <p:sldId id="287" r:id="rId9"/>
    <p:sldId id="288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CC"/>
    <a:srgbClr val="CCCCFF"/>
    <a:srgbClr val="99FFCC"/>
    <a:srgbClr val="FFCC99"/>
    <a:srgbClr val="99CCFF"/>
    <a:srgbClr val="66FFCC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2" autoAdjust="0"/>
    <p:restoredTop sz="84253" autoAdjust="0"/>
  </p:normalViewPr>
  <p:slideViewPr>
    <p:cSldViewPr snapToGrid="0">
      <p:cViewPr varScale="1">
        <p:scale>
          <a:sx n="78" d="100"/>
          <a:sy n="78" d="100"/>
        </p:scale>
        <p:origin x="58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9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03B9-3C5E-4B97-BA2B-921170779E42}" type="datetimeFigureOut">
              <a:rPr lang="en-IE" smtClean="0"/>
              <a:pPr/>
              <a:t>11/09/2023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BA6A5-93DA-4ED9-B94C-96E4E9092EC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257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065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144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6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243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275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633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65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30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19" t="-299" r="5743" b="-1"/>
          <a:stretch/>
        </p:blipFill>
        <p:spPr>
          <a:xfrm>
            <a:off x="0" y="-20548"/>
            <a:ext cx="12192000" cy="6878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5510" y="390418"/>
            <a:ext cx="9133725" cy="200054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Joint Policing Committee – </a:t>
            </a:r>
          </a:p>
          <a:p>
            <a:pPr algn="ctr"/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County Tipperary</a:t>
            </a:r>
          </a:p>
          <a:p>
            <a:pPr algn="ctr"/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15</a:t>
            </a:r>
            <a:r>
              <a:rPr lang="en-IE" sz="2800" b="1" baseline="30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th</a:t>
            </a:r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September 2023</a:t>
            </a:r>
          </a:p>
          <a:p>
            <a:endParaRPr lang="en-IE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IE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Chief Superintendent Colm O’Sullivan</a:t>
            </a:r>
            <a:endParaRPr lang="en-IE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093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950" y="132187"/>
            <a:ext cx="11495026" cy="6563888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4738179" y="254541"/>
            <a:ext cx="31357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u="sng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</a:rPr>
              <a:t>JPC Objectives:</a:t>
            </a:r>
            <a:endParaRPr lang="en-US" sz="2800" b="1" u="sng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732" y="947740"/>
            <a:ext cx="1095269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Provide a brief statistical overview of current position as of 01/09/2023: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sz="1600" dirty="0" smtClean="0">
                <a:solidFill>
                  <a:schemeClr val="bg1"/>
                </a:solidFill>
              </a:rPr>
              <a:t>Property Crime at a Divisional Level (broken down by District)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bg1"/>
                </a:solidFill>
              </a:rPr>
              <a:t>Additional attention afforded to Burglary</a:t>
            </a:r>
          </a:p>
          <a:p>
            <a:endParaRPr lang="en-IE" sz="16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sz="1600" dirty="0" smtClean="0">
                <a:solidFill>
                  <a:schemeClr val="bg1"/>
                </a:solidFill>
              </a:rPr>
              <a:t>Crime Against the Person  at a Divisional Level (broken down by District)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Additional attention afforded to </a:t>
            </a:r>
            <a:r>
              <a:rPr lang="en-IE" sz="1600" dirty="0" smtClean="0">
                <a:solidFill>
                  <a:schemeClr val="bg1"/>
                </a:solidFill>
              </a:rPr>
              <a:t>Assault</a:t>
            </a:r>
          </a:p>
          <a:p>
            <a:pPr lvl="1"/>
            <a:endParaRPr lang="en-IE" sz="16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sz="1600" dirty="0" smtClean="0">
                <a:solidFill>
                  <a:schemeClr val="bg1"/>
                </a:solidFill>
              </a:rPr>
              <a:t>Proactive Policing Measure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bg1"/>
                </a:solidFill>
              </a:rPr>
              <a:t>Includes Possession of Drugs, Sale of Drugs, Firearms and Offensive Weapons</a:t>
            </a:r>
          </a:p>
          <a:p>
            <a:pPr marL="457200" indent="-457200">
              <a:buFont typeface="+mj-lt"/>
              <a:buAutoNum type="arabicPeriod"/>
            </a:pPr>
            <a:endParaRPr lang="en-IE" sz="16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sz="1600" dirty="0" smtClean="0">
                <a:solidFill>
                  <a:schemeClr val="bg1"/>
                </a:solidFill>
              </a:rPr>
              <a:t>Traffic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bg1"/>
                </a:solidFill>
              </a:rPr>
              <a:t>Fatalities/Serious Injuries figures YTD (1</a:t>
            </a:r>
            <a:r>
              <a:rPr lang="en-IE" sz="1600" baseline="30000" dirty="0" smtClean="0">
                <a:solidFill>
                  <a:schemeClr val="bg1"/>
                </a:solidFill>
              </a:rPr>
              <a:t>st</a:t>
            </a:r>
            <a:r>
              <a:rPr lang="en-IE" sz="1600" dirty="0" smtClean="0">
                <a:solidFill>
                  <a:schemeClr val="bg1"/>
                </a:solidFill>
              </a:rPr>
              <a:t> Jan – 31</a:t>
            </a:r>
            <a:r>
              <a:rPr lang="en-IE" sz="1600" baseline="30000" dirty="0" smtClean="0">
                <a:solidFill>
                  <a:schemeClr val="bg1"/>
                </a:solidFill>
              </a:rPr>
              <a:t>st</a:t>
            </a:r>
            <a:r>
              <a:rPr lang="en-IE" sz="1600" dirty="0" smtClean="0">
                <a:solidFill>
                  <a:schemeClr val="bg1"/>
                </a:solidFill>
              </a:rPr>
              <a:t> Aug 2023)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bg1"/>
                </a:solidFill>
              </a:rPr>
              <a:t>Drink Driving and Drug Offences YTD (1</a:t>
            </a:r>
            <a:r>
              <a:rPr lang="en-IE" sz="1600" baseline="30000" dirty="0" smtClean="0">
                <a:solidFill>
                  <a:schemeClr val="bg1"/>
                </a:solidFill>
              </a:rPr>
              <a:t>st</a:t>
            </a:r>
            <a:r>
              <a:rPr lang="en-IE" sz="1600" dirty="0" smtClean="0">
                <a:solidFill>
                  <a:schemeClr val="bg1"/>
                </a:solidFill>
              </a:rPr>
              <a:t> Jan – 31</a:t>
            </a:r>
            <a:r>
              <a:rPr lang="en-IE" sz="1600" baseline="30000" dirty="0" smtClean="0">
                <a:solidFill>
                  <a:schemeClr val="bg1"/>
                </a:solidFill>
              </a:rPr>
              <a:t>st</a:t>
            </a:r>
            <a:r>
              <a:rPr lang="en-IE" sz="1600" dirty="0">
                <a:solidFill>
                  <a:schemeClr val="bg1"/>
                </a:solidFill>
              </a:rPr>
              <a:t> </a:t>
            </a:r>
            <a:r>
              <a:rPr lang="en-IE" sz="1600" dirty="0" smtClean="0">
                <a:solidFill>
                  <a:schemeClr val="bg1"/>
                </a:solidFill>
              </a:rPr>
              <a:t>Aug 2023)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bg1"/>
                </a:solidFill>
              </a:rPr>
              <a:t>LifeSaver Offences YTD (1</a:t>
            </a:r>
            <a:r>
              <a:rPr lang="en-IE" sz="1600" baseline="30000" dirty="0" smtClean="0">
                <a:solidFill>
                  <a:schemeClr val="bg1"/>
                </a:solidFill>
              </a:rPr>
              <a:t>st</a:t>
            </a:r>
            <a:r>
              <a:rPr lang="en-IE" sz="1600" dirty="0" smtClean="0">
                <a:solidFill>
                  <a:schemeClr val="bg1"/>
                </a:solidFill>
              </a:rPr>
              <a:t> Jan – 31</a:t>
            </a:r>
            <a:r>
              <a:rPr lang="en-IE" sz="1600" baseline="30000" dirty="0" smtClean="0">
                <a:solidFill>
                  <a:schemeClr val="bg1"/>
                </a:solidFill>
              </a:rPr>
              <a:t>st</a:t>
            </a:r>
            <a:r>
              <a:rPr lang="en-IE" sz="1600" dirty="0" smtClean="0">
                <a:solidFill>
                  <a:schemeClr val="bg1"/>
                </a:solidFill>
              </a:rPr>
              <a:t> July 2023)</a:t>
            </a:r>
          </a:p>
          <a:p>
            <a:pPr lvl="2"/>
            <a:endParaRPr lang="en-IE" sz="1600" dirty="0" smtClean="0">
              <a:solidFill>
                <a:srgbClr val="FF0000"/>
              </a:solidFill>
            </a:endParaRPr>
          </a:p>
          <a:p>
            <a:r>
              <a:rPr lang="en-IE" sz="1600" dirty="0" smtClean="0">
                <a:solidFill>
                  <a:schemeClr val="bg1"/>
                </a:solidFill>
              </a:rPr>
              <a:t>5.</a:t>
            </a:r>
            <a:r>
              <a:rPr lang="en-IE" sz="1600" dirty="0" smtClean="0">
                <a:solidFill>
                  <a:srgbClr val="FF0000"/>
                </a:solidFill>
              </a:rPr>
              <a:t>	</a:t>
            </a:r>
            <a:r>
              <a:rPr lang="en-IE" sz="1600" dirty="0" smtClean="0">
                <a:solidFill>
                  <a:schemeClr val="bg1"/>
                </a:solidFill>
              </a:rPr>
              <a:t>Domestic Abuse Incidents YTD (1</a:t>
            </a:r>
            <a:r>
              <a:rPr lang="en-IE" sz="1600" baseline="30000" dirty="0" smtClean="0">
                <a:solidFill>
                  <a:schemeClr val="bg1"/>
                </a:solidFill>
              </a:rPr>
              <a:t>st</a:t>
            </a:r>
            <a:r>
              <a:rPr lang="en-IE" sz="1600" dirty="0" smtClean="0">
                <a:solidFill>
                  <a:schemeClr val="bg1"/>
                </a:solidFill>
              </a:rPr>
              <a:t> Jan – 3</a:t>
            </a:r>
            <a:r>
              <a:rPr lang="en-IE" sz="1600" baseline="30000" dirty="0" smtClean="0">
                <a:solidFill>
                  <a:schemeClr val="bg1"/>
                </a:solidFill>
              </a:rPr>
              <a:t>rd</a:t>
            </a:r>
            <a:r>
              <a:rPr lang="en-IE" sz="1600" dirty="0" smtClean="0">
                <a:solidFill>
                  <a:schemeClr val="bg1"/>
                </a:solidFill>
              </a:rPr>
              <a:t> Sept 2023)</a:t>
            </a:r>
          </a:p>
          <a:p>
            <a:endParaRPr lang="en-IE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IE" sz="2000" b="1" dirty="0">
                <a:solidFill>
                  <a:srgbClr val="FF0000"/>
                </a:solidFill>
              </a:rPr>
              <a:t>This document is </a:t>
            </a:r>
            <a:r>
              <a:rPr lang="en-IE" sz="2000" b="1" dirty="0" smtClean="0">
                <a:solidFill>
                  <a:srgbClr val="FF0000"/>
                </a:solidFill>
              </a:rPr>
              <a:t>suitable </a:t>
            </a:r>
            <a:r>
              <a:rPr lang="en-IE" sz="2000" b="1" dirty="0">
                <a:solidFill>
                  <a:srgbClr val="FF0000"/>
                </a:solidFill>
              </a:rPr>
              <a:t>for Public Dissemination</a:t>
            </a:r>
          </a:p>
          <a:p>
            <a:endParaRPr lang="en-IE" sz="1400" b="1" i="1" dirty="0">
              <a:solidFill>
                <a:schemeClr val="bg1"/>
              </a:solidFill>
            </a:endParaRPr>
          </a:p>
          <a:p>
            <a:r>
              <a:rPr lang="en-IE" sz="1400" b="1" i="1" dirty="0" smtClean="0">
                <a:solidFill>
                  <a:schemeClr val="bg1"/>
                </a:solidFill>
              </a:rPr>
              <a:t>All information is based upon operational data from the PULSE System as was available on the 01/09/2023, unless otherwise stated, and is liable to change.  Crime Counting rules are applied, unless otherwise stated.  Incident counts are based on date reported.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IE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IE" sz="2000" b="1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29" y="119752"/>
            <a:ext cx="4016606" cy="190821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u="sng" dirty="0" smtClean="0">
                <a:solidFill>
                  <a:schemeClr val="bg1"/>
                </a:solidFill>
              </a:rPr>
              <a:t>Property Crime includes:</a:t>
            </a:r>
          </a:p>
          <a:p>
            <a:pPr algn="ctr"/>
            <a:endParaRPr lang="en-IE" sz="800" b="1" u="sng" dirty="0">
              <a:solidFill>
                <a:schemeClr val="bg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All </a:t>
            </a:r>
            <a:r>
              <a:rPr lang="en-IE" sz="1400" dirty="0">
                <a:solidFill>
                  <a:schemeClr val="bg1"/>
                </a:solidFill>
              </a:rPr>
              <a:t>Robbery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All Burglary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And various Theft </a:t>
            </a:r>
            <a:r>
              <a:rPr lang="en-IE" sz="1400" dirty="0" smtClean="0">
                <a:solidFill>
                  <a:schemeClr val="bg1"/>
                </a:solidFill>
              </a:rPr>
              <a:t>Offences</a:t>
            </a:r>
          </a:p>
          <a:p>
            <a:pPr algn="ctr"/>
            <a:endParaRPr lang="en-IE" sz="1600" b="1" dirty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YTD the Division is +7%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(1,037 to 1,111) +74</a:t>
            </a:r>
          </a:p>
        </p:txBody>
      </p:sp>
      <p:sp>
        <p:nvSpPr>
          <p:cNvPr id="18" name="Oval 17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Nenagh +29%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(192 to 248)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+56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Thurles 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-26%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(258 to 190)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-68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513135" y="4593425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Clonmel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+14%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(342 to 390)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+48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79405" y="497803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Cahir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+25%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(117 to 146)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+39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38670" y="2870993"/>
            <a:ext cx="1850066" cy="1754326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Tipperary+7%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(128 to 137)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+9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929" y="6418209"/>
            <a:ext cx="4016606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noProof="0" dirty="0" smtClean="0">
                <a:solidFill>
                  <a:prstClr val="black"/>
                </a:solidFill>
                <a:latin typeface="Calibri" panose="020F0502020204030204"/>
              </a:rPr>
              <a:t>+14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YTD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436 to 495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66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152" y="98487"/>
            <a:ext cx="3456626" cy="138499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Non Aggravated Burglary </a:t>
            </a:r>
          </a:p>
          <a:p>
            <a:pPr algn="ctr"/>
            <a:endParaRPr lang="en-IE" sz="2000" b="1" dirty="0">
              <a:solidFill>
                <a:schemeClr val="bg1"/>
              </a:solidFill>
            </a:endParaRPr>
          </a:p>
          <a:p>
            <a:pPr algn="ctr"/>
            <a:r>
              <a:rPr lang="en-IE" sz="1600" b="1" dirty="0">
                <a:solidFill>
                  <a:schemeClr val="bg1"/>
                </a:solidFill>
              </a:rPr>
              <a:t>YTD the Division </a:t>
            </a:r>
            <a:r>
              <a:rPr lang="en-IE" sz="1600" b="1" dirty="0" smtClean="0">
                <a:solidFill>
                  <a:schemeClr val="bg1"/>
                </a:solidFill>
              </a:rPr>
              <a:t>is -13% YTD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(187 to 162 ) -25</a:t>
            </a:r>
            <a:endParaRPr lang="en-IE" sz="1600" b="1" dirty="0">
              <a:solidFill>
                <a:schemeClr val="bg1"/>
              </a:solidFill>
            </a:endParaRPr>
          </a:p>
          <a:p>
            <a:pPr algn="ctr"/>
            <a:endParaRPr lang="en-IE" sz="1200" dirty="0"/>
          </a:p>
        </p:txBody>
      </p:sp>
      <p:sp>
        <p:nvSpPr>
          <p:cNvPr id="17" name="Oval 16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Nenagh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-14%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(36 to 31)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-5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Thurles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-46%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(50 to 27)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-23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Clonmel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-34%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(53 to 35)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-18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9405" y="497803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Cahir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+107%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(15 to 31)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+16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38670" y="2870993"/>
            <a:ext cx="1850066" cy="1754326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Tipperary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+15%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(33 to 38)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+5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486" y="1653419"/>
            <a:ext cx="3441292" cy="58477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Residential Burglary is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+7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Non Residential Burglary is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+17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6409" y="6443937"/>
            <a:ext cx="3573584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noProof="0" dirty="0" smtClean="0">
                <a:solidFill>
                  <a:prstClr val="black"/>
                </a:solidFill>
                <a:latin typeface="Calibri" panose="020F0502020204030204"/>
              </a:rPr>
              <a:t>+9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(</a:t>
            </a:r>
            <a:r>
              <a:rPr lang="en-IE" kern="0" noProof="0" dirty="0" smtClean="0">
                <a:solidFill>
                  <a:prstClr val="black"/>
                </a:solidFill>
                <a:latin typeface="Calibri" panose="020F0502020204030204"/>
              </a:rPr>
              <a:t>53 to 58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30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33" y="119752"/>
            <a:ext cx="4474338" cy="2600712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u="sng" dirty="0" smtClean="0">
                <a:solidFill>
                  <a:schemeClr val="bg1"/>
                </a:solidFill>
              </a:rPr>
              <a:t>Crimes Against the Person includes</a:t>
            </a:r>
          </a:p>
          <a:p>
            <a:pPr algn="ctr"/>
            <a:endParaRPr lang="en-IE" sz="8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Murder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Murder Threat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All Assaults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Harassment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Child Abandonment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Neglect </a:t>
            </a:r>
            <a:r>
              <a:rPr lang="en-IE" sz="1400" dirty="0">
                <a:solidFill>
                  <a:schemeClr val="bg1"/>
                </a:solidFill>
              </a:rPr>
              <a:t>or Abuse.</a:t>
            </a:r>
          </a:p>
          <a:p>
            <a:pPr algn="ctr"/>
            <a:endParaRPr lang="en-IE" sz="11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>
                <a:solidFill>
                  <a:schemeClr val="bg1"/>
                </a:solidFill>
              </a:rPr>
              <a:t>YTD the Division is </a:t>
            </a:r>
            <a:r>
              <a:rPr lang="en-IE" sz="1600" b="1" dirty="0" smtClean="0">
                <a:solidFill>
                  <a:schemeClr val="bg1"/>
                </a:solidFill>
              </a:rPr>
              <a:t>-</a:t>
            </a:r>
            <a:r>
              <a:rPr lang="en-IE" sz="1600" b="1" dirty="0">
                <a:solidFill>
                  <a:schemeClr val="bg1"/>
                </a:solidFill>
              </a:rPr>
              <a:t>3</a:t>
            </a:r>
            <a:r>
              <a:rPr lang="en-IE" sz="1600" b="1" dirty="0" smtClean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(460 to 446) -14</a:t>
            </a:r>
            <a:endParaRPr lang="en-IE" sz="1600" b="1" dirty="0">
              <a:solidFill>
                <a:schemeClr val="bg1"/>
              </a:solidFill>
            </a:endParaRPr>
          </a:p>
          <a:p>
            <a:pPr algn="ctr"/>
            <a:endParaRPr lang="en-IE" sz="800" dirty="0"/>
          </a:p>
        </p:txBody>
      </p:sp>
      <p:sp>
        <p:nvSpPr>
          <p:cNvPr id="18" name="Oval 17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Nenagh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-11%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(101 to 90)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-11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Thurles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+19%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(101 to 120)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+19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Clonmel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-4%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(144 to 138)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-6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79405" y="5022069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Cahir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-21%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(73 to 58)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-15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44153" y="3213231"/>
            <a:ext cx="1850066" cy="1754326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Tipperary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-2%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(41 to 40)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-1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7340" y="6443937"/>
            <a:ext cx="4382254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dirty="0" smtClean="0">
                <a:solidFill>
                  <a:prstClr val="black"/>
                </a:solidFill>
                <a:latin typeface="Calibri" panose="020F0502020204030204"/>
              </a:rPr>
              <a:t>+42%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202</a:t>
            </a:r>
            <a:r>
              <a:rPr lang="en-IE" kern="0" noProof="0" dirty="0" smtClean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286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776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515" y="130480"/>
            <a:ext cx="3185143" cy="1754326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Assaults includes:</a:t>
            </a:r>
          </a:p>
          <a:p>
            <a:pPr algn="ctr"/>
            <a:endParaRPr lang="en-IE" sz="12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Assaults </a:t>
            </a:r>
            <a:r>
              <a:rPr lang="en-IE" sz="1400" dirty="0">
                <a:solidFill>
                  <a:schemeClr val="bg1"/>
                </a:solidFill>
              </a:rPr>
              <a:t>Causing Harm </a:t>
            </a:r>
            <a:endParaRPr lang="en-IE" sz="1400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Minor </a:t>
            </a:r>
            <a:r>
              <a:rPr lang="en-IE" sz="1400" dirty="0">
                <a:solidFill>
                  <a:schemeClr val="bg1"/>
                </a:solidFill>
              </a:rPr>
              <a:t>Assaults </a:t>
            </a:r>
            <a:endParaRPr lang="en-IE" sz="1400" dirty="0" smtClean="0">
              <a:solidFill>
                <a:schemeClr val="bg1"/>
              </a:solidFill>
            </a:endParaRPr>
          </a:p>
          <a:p>
            <a:pPr algn="ctr"/>
            <a:endParaRPr lang="en-IE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>
                <a:solidFill>
                  <a:schemeClr val="bg1"/>
                </a:solidFill>
              </a:rPr>
              <a:t>YTD the Division </a:t>
            </a:r>
            <a:r>
              <a:rPr lang="en-IE" sz="1600" b="1" dirty="0" smtClean="0">
                <a:solidFill>
                  <a:schemeClr val="bg1"/>
                </a:solidFill>
              </a:rPr>
              <a:t>is +3%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(337 to 348) +11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Nenagh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(76 to 77)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+1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Thurles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+37%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(71 to 97)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+28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Clonmel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-5%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(103 to 98)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-5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47131" y="498056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Cahir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-19%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(53 to 43) -10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51910" y="3191899"/>
            <a:ext cx="1859622" cy="178866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Nenagh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-3%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(34 to 33)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-1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515" y="1957635"/>
            <a:ext cx="4123936" cy="584775"/>
          </a:xfrm>
          <a:prstGeom prst="rect">
            <a:avLst/>
          </a:prstGeom>
          <a:solidFill>
            <a:srgbClr val="FFFFFF"/>
          </a:solidFill>
          <a:ln w="158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Assault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Causing Harm: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-30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sz="1600" kern="0" noProof="0" dirty="0" smtClean="0">
                <a:solidFill>
                  <a:prstClr val="black"/>
                </a:solidFill>
                <a:latin typeface="Calibri" panose="020F0502020204030204"/>
              </a:rPr>
              <a:t>130 to </a:t>
            </a:r>
            <a:r>
              <a:rPr lang="en-IE" sz="1600" kern="0" dirty="0" smtClean="0">
                <a:solidFill>
                  <a:prstClr val="black"/>
                </a:solidFill>
                <a:latin typeface="Calibri" panose="020F0502020204030204"/>
              </a:rPr>
              <a:t>91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r>
              <a:rPr kumimoji="0" lang="en-IE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39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Minor Assaults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IE" sz="1600" b="1" kern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lang="en-IE" sz="1600" b="1" kern="0" smtClean="0">
                <a:solidFill>
                  <a:prstClr val="black"/>
                </a:solidFill>
                <a:latin typeface="Calibri" panose="020F0502020204030204"/>
              </a:rPr>
              <a:t>24</a:t>
            </a:r>
            <a:r>
              <a:rPr kumimoji="0" lang="en-IE" sz="1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sz="1600" kern="0" noProof="0" dirty="0" smtClean="0">
                <a:solidFill>
                  <a:prstClr val="black"/>
                </a:solidFill>
                <a:latin typeface="Calibri" panose="020F0502020204030204"/>
              </a:rPr>
              <a:t>207 </a:t>
            </a:r>
            <a:r>
              <a:rPr lang="en-IE" sz="1600" kern="0" noProof="0" smtClean="0">
                <a:solidFill>
                  <a:prstClr val="black"/>
                </a:solidFill>
                <a:latin typeface="Calibri" panose="020F0502020204030204"/>
              </a:rPr>
              <a:t>to 257</a:t>
            </a:r>
            <a:r>
              <a:rPr kumimoji="0" lang="en-IE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 +50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4298" y="6443937"/>
            <a:ext cx="4333633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dirty="0" smtClean="0">
                <a:solidFill>
                  <a:prstClr val="black"/>
                </a:solidFill>
                <a:latin typeface="Calibri" panose="020F0502020204030204"/>
              </a:rPr>
              <a:t>+38%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151 to 208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2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152" y="98487"/>
            <a:ext cx="2904566" cy="707886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Proactive Policing Measures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12755" y="1563102"/>
            <a:ext cx="2590734" cy="92333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Overall Searches within the Division are down 6%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78153" y="1248851"/>
            <a:ext cx="3565909" cy="1261884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Drugs for Personal Use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Up 17% YTD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(240 to 280) +40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5957" y="1248851"/>
            <a:ext cx="3565909" cy="1261884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Drugs for Sale/Supply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Down 19% YTD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(79 to 64) -15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811" y="3566276"/>
            <a:ext cx="3565909" cy="1423467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Firearms/Offensive Weapons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+33% YTD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(43 to 57) +14</a:t>
            </a:r>
            <a:endParaRPr lang="en-IE" sz="1400" b="1" dirty="0">
              <a:solidFill>
                <a:schemeClr val="bg1"/>
              </a:solidFill>
            </a:endParaRPr>
          </a:p>
          <a:p>
            <a:pPr algn="ctr"/>
            <a:r>
              <a:rPr lang="en-IE" sz="1050" b="1" i="1" dirty="0" smtClean="0">
                <a:solidFill>
                  <a:schemeClr val="bg1"/>
                </a:solidFill>
              </a:rPr>
              <a:t>*Crime Counting Rules not applied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574" y="2639333"/>
            <a:ext cx="3971146" cy="3673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574" y="2639333"/>
            <a:ext cx="4194412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150" y="22748"/>
            <a:ext cx="3733851" cy="40011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Traffic (YTD 2022 vs. 2023)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5151" y="507839"/>
            <a:ext cx="6565793" cy="646331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Fatal Collisions  </a:t>
            </a:r>
            <a:r>
              <a:rPr lang="en-IE" dirty="0" smtClean="0">
                <a:solidFill>
                  <a:schemeClr val="bg1"/>
                </a:solidFill>
              </a:rPr>
              <a:t>are up +200%</a:t>
            </a:r>
          </a:p>
          <a:p>
            <a:r>
              <a:rPr lang="en-IE" b="1" dirty="0" smtClean="0">
                <a:solidFill>
                  <a:schemeClr val="bg1"/>
                </a:solidFill>
              </a:rPr>
              <a:t>Serious Injury Collisions </a:t>
            </a:r>
            <a:r>
              <a:rPr lang="en-IE" dirty="0" smtClean="0">
                <a:solidFill>
                  <a:schemeClr val="bg1"/>
                </a:solidFill>
              </a:rPr>
              <a:t>are down 14% (35 to 30)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151" y="1283520"/>
            <a:ext cx="3733851" cy="1169551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There have been </a:t>
            </a:r>
            <a:r>
              <a:rPr lang="en-IE" b="1" dirty="0" smtClean="0">
                <a:solidFill>
                  <a:schemeClr val="bg1"/>
                </a:solidFill>
              </a:rPr>
              <a:t>1,875 MIT </a:t>
            </a:r>
            <a:r>
              <a:rPr lang="en-IE" dirty="0" smtClean="0">
                <a:solidFill>
                  <a:schemeClr val="bg1"/>
                </a:solidFill>
              </a:rPr>
              <a:t>Checkpoints conducted in the Division –  </a:t>
            </a:r>
            <a:r>
              <a:rPr lang="en-IE" sz="1600" dirty="0" smtClean="0">
                <a:solidFill>
                  <a:schemeClr val="bg1"/>
                </a:solidFill>
              </a:rPr>
              <a:t>(down 27% from 2,580 YTD last year)</a:t>
            </a:r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126594" y="1649439"/>
            <a:ext cx="748300" cy="4300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/>
          <p:cNvSpPr txBox="1"/>
          <p:nvPr/>
        </p:nvSpPr>
        <p:spPr>
          <a:xfrm>
            <a:off x="5014121" y="1292029"/>
            <a:ext cx="2945072" cy="1169551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This has resulted in </a:t>
            </a:r>
            <a:r>
              <a:rPr lang="en-IE" b="1" dirty="0" smtClean="0">
                <a:solidFill>
                  <a:schemeClr val="bg1"/>
                </a:solidFill>
              </a:rPr>
              <a:t>183 Driving While Intoxicated Offences</a:t>
            </a:r>
            <a:r>
              <a:rPr lang="en-IE" dirty="0" smtClean="0">
                <a:solidFill>
                  <a:schemeClr val="bg1"/>
                </a:solidFill>
              </a:rPr>
              <a:t>  </a:t>
            </a:r>
            <a:r>
              <a:rPr lang="en-IE" sz="1600" dirty="0" smtClean="0">
                <a:solidFill>
                  <a:schemeClr val="bg1"/>
                </a:solidFill>
              </a:rPr>
              <a:t>(up </a:t>
            </a:r>
            <a:r>
              <a:rPr lang="en-IE" sz="1600" dirty="0">
                <a:solidFill>
                  <a:schemeClr val="bg1"/>
                </a:solidFill>
              </a:rPr>
              <a:t>2</a:t>
            </a:r>
            <a:r>
              <a:rPr lang="en-IE" sz="1600" dirty="0" smtClean="0">
                <a:solidFill>
                  <a:schemeClr val="bg1"/>
                </a:solidFill>
              </a:rPr>
              <a:t>% from 180 YTD last year)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151" y="2574717"/>
            <a:ext cx="11611543" cy="3693319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Our most recent data regarding </a:t>
            </a:r>
            <a:r>
              <a:rPr lang="en-IE" b="1" dirty="0" smtClean="0">
                <a:solidFill>
                  <a:schemeClr val="bg1"/>
                </a:solidFill>
              </a:rPr>
              <a:t>LifeSaver Offences </a:t>
            </a:r>
            <a:r>
              <a:rPr lang="en-IE" dirty="0" smtClean="0">
                <a:solidFill>
                  <a:schemeClr val="bg1"/>
                </a:solidFill>
              </a:rPr>
              <a:t>shows the following </a:t>
            </a:r>
            <a:r>
              <a:rPr lang="en-IE" b="1" u="sng" dirty="0" smtClean="0">
                <a:solidFill>
                  <a:schemeClr val="bg1"/>
                </a:solidFill>
              </a:rPr>
              <a:t>Jan to July Trends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655" y="2997575"/>
            <a:ext cx="2213722" cy="26564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217" y="3230024"/>
            <a:ext cx="1911409" cy="20572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196" y="3284719"/>
            <a:ext cx="2109434" cy="20025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26687" y="5364247"/>
            <a:ext cx="20347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-8%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(415 to 381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-34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8646" y="5363535"/>
            <a:ext cx="203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+22%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(166 to 202)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+36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57285" y="5363535"/>
            <a:ext cx="20347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-9%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(2,440 to 2,225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-215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103392" y="1611387"/>
            <a:ext cx="748300" cy="4300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9029284" y="1534003"/>
            <a:ext cx="2582297" cy="58477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solidFill>
                  <a:schemeClr val="bg1"/>
                </a:solidFill>
              </a:rPr>
              <a:t>This figure includes </a:t>
            </a:r>
            <a:r>
              <a:rPr lang="en-IE" sz="1600" b="1" dirty="0" smtClean="0">
                <a:solidFill>
                  <a:schemeClr val="bg1"/>
                </a:solidFill>
              </a:rPr>
              <a:t>45 Drug Driving Offences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7053" y="6296862"/>
            <a:ext cx="9896607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i="1" dirty="0" smtClean="0">
                <a:solidFill>
                  <a:schemeClr val="bg1"/>
                </a:solidFill>
              </a:rPr>
              <a:t>Based upon </a:t>
            </a:r>
            <a:r>
              <a:rPr lang="en-IE" sz="1400" b="1" i="1" dirty="0">
                <a:solidFill>
                  <a:schemeClr val="bg1"/>
                </a:solidFill>
              </a:rPr>
              <a:t>operational data from the PULSE System as was available on the </a:t>
            </a:r>
            <a:r>
              <a:rPr lang="en-IE" sz="1400" b="1" i="1" dirty="0" smtClean="0">
                <a:solidFill>
                  <a:schemeClr val="bg1"/>
                </a:solidFill>
              </a:rPr>
              <a:t>01/09/2023 </a:t>
            </a:r>
            <a:r>
              <a:rPr lang="en-IE" sz="1400" b="1" i="1" dirty="0">
                <a:solidFill>
                  <a:schemeClr val="bg1"/>
                </a:solidFill>
              </a:rPr>
              <a:t>and is liable to change. </a:t>
            </a:r>
            <a:r>
              <a:rPr lang="en-IE" sz="1400" b="1" i="1" dirty="0" smtClean="0">
                <a:solidFill>
                  <a:schemeClr val="bg1"/>
                </a:solidFill>
              </a:rPr>
              <a:t>Incident </a:t>
            </a:r>
            <a:r>
              <a:rPr lang="en-IE" sz="1400" b="1" i="1" dirty="0">
                <a:solidFill>
                  <a:schemeClr val="bg1"/>
                </a:solidFill>
              </a:rPr>
              <a:t>counts are based on date reported. </a:t>
            </a:r>
          </a:p>
        </p:txBody>
      </p:sp>
    </p:spTree>
    <p:extLst>
      <p:ext uri="{BB962C8B-B14F-4D97-AF65-F5344CB8AC3E}">
        <p14:creationId xmlns:p14="http://schemas.microsoft.com/office/powerpoint/2010/main" val="20677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093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3368" y="961006"/>
            <a:ext cx="6439155" cy="493598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477412" y="1381900"/>
            <a:ext cx="55710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u="sng" dirty="0" smtClean="0">
                <a:solidFill>
                  <a:schemeClr val="bg1"/>
                </a:solidFill>
              </a:rPr>
              <a:t>Domestic Abuse Incidents</a:t>
            </a:r>
            <a:endParaRPr lang="en-IE" sz="2800" b="1" u="sng" dirty="0">
              <a:solidFill>
                <a:schemeClr val="bg1"/>
              </a:solidFill>
            </a:endParaRPr>
          </a:p>
          <a:p>
            <a:pPr algn="ctr"/>
            <a:endParaRPr lang="en-IE" sz="1000" b="1" dirty="0" smtClean="0">
              <a:solidFill>
                <a:schemeClr val="bg1"/>
              </a:solidFill>
            </a:endParaRPr>
          </a:p>
          <a:p>
            <a:pPr algn="ctr"/>
            <a:endParaRPr lang="en-IE" sz="1000" b="1" dirty="0">
              <a:solidFill>
                <a:schemeClr val="bg1"/>
              </a:solidFill>
            </a:endParaRPr>
          </a:p>
          <a:p>
            <a:pPr algn="ctr"/>
            <a:r>
              <a:rPr lang="en-IE" dirty="0" smtClean="0">
                <a:solidFill>
                  <a:schemeClr val="bg1"/>
                </a:solidFill>
              </a:rPr>
              <a:t>includes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Breach of Barring Order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Breach of Protection Order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Breach of Safety Order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Domestic Dispute – No Offence Identified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Any incident with Domestic M.O.</a:t>
            </a:r>
            <a:endParaRPr lang="en-IE" b="1" dirty="0">
              <a:solidFill>
                <a:schemeClr val="bg1"/>
              </a:solidFill>
            </a:endParaRPr>
          </a:p>
          <a:p>
            <a:pPr algn="ctr"/>
            <a:endParaRPr lang="en-IE" b="1" u="sng" dirty="0" smtClean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YTD (1</a:t>
            </a:r>
            <a:r>
              <a:rPr lang="en-IE" b="1" baseline="30000" dirty="0" smtClean="0">
                <a:solidFill>
                  <a:schemeClr val="bg1"/>
                </a:solidFill>
              </a:rPr>
              <a:t>st</a:t>
            </a:r>
            <a:r>
              <a:rPr lang="en-IE" b="1" dirty="0" smtClean="0">
                <a:solidFill>
                  <a:schemeClr val="bg1"/>
                </a:solidFill>
              </a:rPr>
              <a:t> Jan – 3</a:t>
            </a:r>
            <a:r>
              <a:rPr lang="en-IE" b="1" baseline="30000" dirty="0" smtClean="0">
                <a:solidFill>
                  <a:schemeClr val="bg1"/>
                </a:solidFill>
              </a:rPr>
              <a:t>rd</a:t>
            </a:r>
            <a:r>
              <a:rPr lang="en-IE" b="1" dirty="0" smtClean="0">
                <a:solidFill>
                  <a:schemeClr val="bg1"/>
                </a:solidFill>
              </a:rPr>
              <a:t> Sept 2023) 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the </a:t>
            </a:r>
            <a:r>
              <a:rPr lang="en-IE" b="1" dirty="0">
                <a:solidFill>
                  <a:schemeClr val="bg1"/>
                </a:solidFill>
              </a:rPr>
              <a:t>Division is 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b="1" u="sng" dirty="0" smtClean="0">
                <a:solidFill>
                  <a:schemeClr val="bg1"/>
                </a:solidFill>
              </a:rPr>
              <a:t>+</a:t>
            </a:r>
            <a:r>
              <a:rPr lang="en-IE" b="1" u="sng" dirty="0">
                <a:solidFill>
                  <a:schemeClr val="bg1"/>
                </a:solidFill>
              </a:rPr>
              <a:t>9</a:t>
            </a:r>
            <a:r>
              <a:rPr lang="en-IE" b="1" u="sng" dirty="0" smtClean="0">
                <a:solidFill>
                  <a:schemeClr val="bg1"/>
                </a:solidFill>
              </a:rPr>
              <a:t>%</a:t>
            </a:r>
          </a:p>
          <a:p>
            <a:pPr algn="ctr"/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7693" y="6207023"/>
            <a:ext cx="9896607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i="1" dirty="0" smtClean="0">
                <a:solidFill>
                  <a:schemeClr val="bg1"/>
                </a:solidFill>
              </a:rPr>
              <a:t>Based upon </a:t>
            </a:r>
            <a:r>
              <a:rPr lang="en-IE" sz="1400" b="1" i="1" dirty="0">
                <a:solidFill>
                  <a:schemeClr val="bg1"/>
                </a:solidFill>
              </a:rPr>
              <a:t>operational data from the PULSE System as was available on the </a:t>
            </a:r>
            <a:r>
              <a:rPr lang="en-IE" sz="1400" b="1" i="1" dirty="0" smtClean="0">
                <a:solidFill>
                  <a:schemeClr val="bg1"/>
                </a:solidFill>
              </a:rPr>
              <a:t>04/09/2023 </a:t>
            </a:r>
            <a:r>
              <a:rPr lang="en-IE" sz="1400" b="1" i="1" dirty="0">
                <a:solidFill>
                  <a:schemeClr val="bg1"/>
                </a:solidFill>
              </a:rPr>
              <a:t>and is liable to change. </a:t>
            </a:r>
            <a:r>
              <a:rPr lang="en-IE" sz="1400" b="1" i="1" dirty="0" smtClean="0">
                <a:solidFill>
                  <a:schemeClr val="bg1"/>
                </a:solidFill>
              </a:rPr>
              <a:t>Incident </a:t>
            </a:r>
            <a:r>
              <a:rPr lang="en-IE" sz="1400" b="1" i="1" dirty="0">
                <a:solidFill>
                  <a:schemeClr val="bg1"/>
                </a:solidFill>
              </a:rPr>
              <a:t>counts are based on date reported. </a:t>
            </a:r>
          </a:p>
        </p:txBody>
      </p:sp>
    </p:spTree>
    <p:extLst>
      <p:ext uri="{BB962C8B-B14F-4D97-AF65-F5344CB8AC3E}">
        <p14:creationId xmlns:p14="http://schemas.microsoft.com/office/powerpoint/2010/main" val="33605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11764</TotalTime>
  <Words>815</Words>
  <Application>Microsoft Office PowerPoint</Application>
  <PresentationFormat>Widescreen</PresentationFormat>
  <Paragraphs>208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Georgia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 Garda Síochána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S0752096</dc:creator>
  <cp:lastModifiedBy>G27582D</cp:lastModifiedBy>
  <cp:revision>215</cp:revision>
  <cp:lastPrinted>2020-10-08T16:05:50Z</cp:lastPrinted>
  <dcterms:created xsi:type="dcterms:W3CDTF">2018-12-04T14:55:35Z</dcterms:created>
  <dcterms:modified xsi:type="dcterms:W3CDTF">2023-09-11T15:07:49Z</dcterms:modified>
</cp:coreProperties>
</file>