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85" r:id="rId2"/>
    <p:sldId id="261" r:id="rId3"/>
    <p:sldId id="288" r:id="rId4"/>
    <p:sldId id="279" r:id="rId5"/>
    <p:sldId id="278" r:id="rId6"/>
    <p:sldId id="280" r:id="rId7"/>
    <p:sldId id="281" r:id="rId8"/>
    <p:sldId id="286" r:id="rId9"/>
    <p:sldId id="287" r:id="rId10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7B7"/>
    <a:srgbClr val="FFC5C5"/>
    <a:srgbClr val="FFCCCC"/>
    <a:srgbClr val="FF9999"/>
    <a:srgbClr val="FF0000"/>
    <a:srgbClr val="CCCCFF"/>
    <a:srgbClr val="99FFCC"/>
    <a:srgbClr val="FFCC99"/>
    <a:srgbClr val="99CCFF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62" autoAdjust="0"/>
    <p:restoredTop sz="90230" autoAdjust="0"/>
  </p:normalViewPr>
  <p:slideViewPr>
    <p:cSldViewPr snapToGrid="0">
      <p:cViewPr varScale="1">
        <p:scale>
          <a:sx n="80" d="100"/>
          <a:sy n="80" d="100"/>
        </p:scale>
        <p:origin x="720" y="6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190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C03B9-3C5E-4B97-BA2B-921170779E42}" type="datetimeFigureOut">
              <a:rPr lang="en-IE" smtClean="0"/>
              <a:pPr/>
              <a:t>06/12/2022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DBA6A5-93DA-4ED9-B94C-96E4E9092EC7}" type="slidenum">
              <a:rPr lang="en-IE" smtClean="0"/>
              <a:pPr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62579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BA6A5-93DA-4ED9-B94C-96E4E9092EC7}" type="slidenum">
              <a:rPr lang="en-IE" smtClean="0"/>
              <a:pPr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34045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BA6A5-93DA-4ED9-B94C-96E4E9092EC7}" type="slidenum">
              <a:rPr lang="en-IE" smtClean="0"/>
              <a:pPr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60658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BA6A5-93DA-4ED9-B94C-96E4E9092EC7}" type="slidenum">
              <a:rPr lang="en-IE" smtClean="0"/>
              <a:pPr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5306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BA6A5-93DA-4ED9-B94C-96E4E9092EC7}" type="slidenum">
              <a:rPr lang="en-IE" smtClean="0"/>
              <a:pPr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0144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BA6A5-93DA-4ED9-B94C-96E4E9092EC7}" type="slidenum">
              <a:rPr lang="en-IE" smtClean="0"/>
              <a:pPr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960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BA6A5-93DA-4ED9-B94C-96E4E9092EC7}" type="slidenum">
              <a:rPr lang="en-IE" smtClean="0"/>
              <a:pPr/>
              <a:t>6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12437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BA6A5-93DA-4ED9-B94C-96E4E9092EC7}" type="slidenum">
              <a:rPr lang="en-IE" smtClean="0"/>
              <a:pPr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52757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BA6A5-93DA-4ED9-B94C-96E4E9092EC7}" type="slidenum">
              <a:rPr lang="en-IE" smtClean="0"/>
              <a:pPr/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463346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sz="800" b="1" dirty="0" smtClean="0"/>
              <a:t>Life</a:t>
            </a:r>
            <a:r>
              <a:rPr lang="en-IE" sz="800" b="1" baseline="0" dirty="0" smtClean="0"/>
              <a:t>Saver Offences:</a:t>
            </a:r>
          </a:p>
          <a:p>
            <a:r>
              <a:rPr lang="en-IE" sz="800" baseline="0" dirty="0" smtClean="0"/>
              <a:t>Mobile Phone</a:t>
            </a:r>
          </a:p>
          <a:p>
            <a:r>
              <a:rPr lang="en-IE" sz="800" baseline="0" dirty="0" smtClean="0"/>
              <a:t>Seatbelt</a:t>
            </a:r>
          </a:p>
          <a:p>
            <a:r>
              <a:rPr lang="en-IE" sz="800" baseline="0" dirty="0" smtClean="0"/>
              <a:t>Speeding - Intercept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DBA6A5-93DA-4ED9-B94C-96E4E9092EC7}" type="slidenum">
              <a:rPr lang="en-IE" smtClean="0"/>
              <a:pPr/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92655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1930" b="4322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9137" y="5196335"/>
            <a:ext cx="9133725" cy="1569660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2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Joint Policing Committee – Tipperary Division </a:t>
            </a:r>
          </a:p>
          <a:p>
            <a:pPr algn="ctr"/>
            <a:r>
              <a:rPr lang="en-IE" sz="2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16</a:t>
            </a:r>
            <a:r>
              <a:rPr lang="en-IE" sz="2800" b="1" baseline="30000" dirty="0" smtClean="0">
                <a:solidFill>
                  <a:schemeClr val="bg1"/>
                </a:solidFill>
                <a:latin typeface="Cambria" panose="02040503050406030204" pitchFamily="18" charset="0"/>
              </a:rPr>
              <a:t>th</a:t>
            </a:r>
            <a:r>
              <a:rPr lang="en-IE" sz="28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 December 2022</a:t>
            </a:r>
          </a:p>
          <a:p>
            <a:endParaRPr lang="en-IE" sz="2000" b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algn="ctr"/>
            <a:r>
              <a:rPr lang="en-IE" sz="2000" b="1" dirty="0" smtClean="0">
                <a:solidFill>
                  <a:schemeClr val="bg1"/>
                </a:solidFill>
                <a:latin typeface="Cambria" panose="02040503050406030204" pitchFamily="18" charset="0"/>
              </a:rPr>
              <a:t>Chief Superintendent Colm O’Sullivan</a:t>
            </a:r>
            <a:endParaRPr lang="en-IE" sz="2000" b="1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90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6950" y="132187"/>
            <a:ext cx="11495026" cy="6563888"/>
          </a:xfrm>
          <a:prstGeom prst="rect">
            <a:avLst/>
          </a:prstGeom>
          <a:solidFill>
            <a:schemeClr val="tx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IE" dirty="0"/>
          </a:p>
        </p:txBody>
      </p:sp>
      <p:sp>
        <p:nvSpPr>
          <p:cNvPr id="5" name="Rectangle 4"/>
          <p:cNvSpPr/>
          <p:nvPr/>
        </p:nvSpPr>
        <p:spPr>
          <a:xfrm>
            <a:off x="4738179" y="132187"/>
            <a:ext cx="31357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u="sng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Georgia" panose="02040502050405020303" pitchFamily="18" charset="0"/>
              </a:rPr>
              <a:t>JPC Objectives:</a:t>
            </a:r>
            <a:endParaRPr lang="en-US" sz="2800" b="1" u="sng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Georgia" panose="020405020504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9730" y="787594"/>
            <a:ext cx="10952691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 smtClean="0">
                <a:solidFill>
                  <a:schemeClr val="bg1"/>
                </a:solidFill>
              </a:rPr>
              <a:t>Provide a brief statistical overview of current position as of 01/12/2022:</a:t>
            </a:r>
          </a:p>
          <a:p>
            <a:endParaRPr lang="en-IE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solidFill>
                  <a:schemeClr val="bg1"/>
                </a:solidFill>
              </a:rPr>
              <a:t>Domestic Abuse Incidents</a:t>
            </a:r>
          </a:p>
          <a:p>
            <a:pPr marL="457200" indent="-457200">
              <a:buFont typeface="+mj-lt"/>
              <a:buAutoNum type="arabicPeriod"/>
            </a:pPr>
            <a:endParaRPr lang="en-IE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solidFill>
                  <a:schemeClr val="bg1"/>
                </a:solidFill>
              </a:rPr>
              <a:t>Property Crime at a Divisional Level (broken down by District)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bg1"/>
                </a:solidFill>
              </a:rPr>
              <a:t>Additional attention afforded to Burglary</a:t>
            </a:r>
          </a:p>
          <a:p>
            <a:pPr marL="457200" indent="-457200">
              <a:buFont typeface="+mj-lt"/>
              <a:buAutoNum type="arabicPeriod"/>
            </a:pPr>
            <a:endParaRPr lang="en-IE" dirty="0" smtClean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solidFill>
                  <a:schemeClr val="bg1"/>
                </a:solidFill>
              </a:rPr>
              <a:t>Crime Against the Person at a Divisional Level (broken down by District)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IE" dirty="0">
                <a:solidFill>
                  <a:schemeClr val="bg1"/>
                </a:solidFill>
              </a:rPr>
              <a:t>Additional attention afforded to </a:t>
            </a:r>
            <a:r>
              <a:rPr lang="en-IE" dirty="0" smtClean="0">
                <a:solidFill>
                  <a:schemeClr val="bg1"/>
                </a:solidFill>
              </a:rPr>
              <a:t>Assault</a:t>
            </a:r>
          </a:p>
          <a:p>
            <a:pPr lvl="1"/>
            <a:endParaRPr lang="en-IE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solidFill>
                  <a:schemeClr val="bg1"/>
                </a:solidFill>
              </a:rPr>
              <a:t>Proactive Policing Measures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bg1"/>
                </a:solidFill>
              </a:rPr>
              <a:t>Includes Possession of Drugs, Sale of Drugs, Offensive Weapons</a:t>
            </a:r>
          </a:p>
          <a:p>
            <a:pPr marL="457200" indent="-457200">
              <a:buFont typeface="+mj-lt"/>
              <a:buAutoNum type="arabicPeriod"/>
            </a:pPr>
            <a:endParaRPr lang="en-IE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IE" dirty="0" smtClean="0">
                <a:solidFill>
                  <a:schemeClr val="bg1"/>
                </a:solidFill>
              </a:rPr>
              <a:t>Traffic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bg1"/>
                </a:solidFill>
              </a:rPr>
              <a:t>Fatalities/Serious Injuries figures YTD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bg1"/>
                </a:solidFill>
              </a:rPr>
              <a:t>Drink Driving and Drug Offences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IE" dirty="0" smtClean="0">
                <a:solidFill>
                  <a:schemeClr val="bg1"/>
                </a:solidFill>
              </a:rPr>
              <a:t>LifeSaver Offences</a:t>
            </a:r>
          </a:p>
          <a:p>
            <a:endParaRPr lang="en-IE" sz="1400" b="1" i="1" dirty="0" smtClean="0">
              <a:solidFill>
                <a:schemeClr val="bg1"/>
              </a:solidFill>
            </a:endParaRPr>
          </a:p>
          <a:p>
            <a:r>
              <a:rPr lang="en-IE" sz="1200" b="1" i="1" dirty="0" smtClean="0">
                <a:solidFill>
                  <a:schemeClr val="bg1"/>
                </a:solidFill>
              </a:rPr>
              <a:t>All information is based upon operational data from the PULSE System as was available on the 01/12/2022, unless otherwise stated, and is liable to change.  Crime Counting rules are applied, unless otherwise stated.  Incident counts are based on date reported. </a:t>
            </a:r>
          </a:p>
        </p:txBody>
      </p:sp>
    </p:spTree>
    <p:extLst>
      <p:ext uri="{BB962C8B-B14F-4D97-AF65-F5344CB8AC3E}">
        <p14:creationId xmlns:p14="http://schemas.microsoft.com/office/powerpoint/2010/main" val="210796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00784" y="5961069"/>
            <a:ext cx="9914948" cy="523220"/>
          </a:xfrm>
          <a:prstGeom prst="rect">
            <a:avLst/>
          </a:prstGeom>
          <a:solidFill>
            <a:sysClr val="window" lastClr="FFFFFF"/>
          </a:solidFill>
          <a:ln w="1905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400" b="1" i="1" u="none" strike="noStrike" kern="0" cap="none" spc="50" normalizeH="0" baseline="0" noProof="0" dirty="0" smtClean="0">
                <a:ln w="0"/>
                <a:solidFill>
                  <a:prstClr val="black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</a:rPr>
              <a:t>All information is based upon operational data from the PULSE System as was available on the 05/12/2022 and is liable to change. Incident counts are based on date reported.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75498" y="534289"/>
            <a:ext cx="5244935" cy="5070619"/>
          </a:xfrm>
          <a:prstGeom prst="rect">
            <a:avLst/>
          </a:prstGeom>
          <a:solidFill>
            <a:sysClr val="window" lastClr="FFFFFF"/>
          </a:solidFill>
          <a:ln w="19050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sng" strike="noStrike" kern="0" cap="none" spc="50" normalizeH="0" baseline="0" noProof="0" dirty="0" smtClean="0">
              <a:ln w="0"/>
              <a:solidFill>
                <a:prstClr val="black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Calibri" panose="020F0502020204030204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0" cap="none" spc="50" normalizeH="0" baseline="0" noProof="0" dirty="0" smtClean="0">
                <a:ln w="0"/>
                <a:solidFill>
                  <a:prstClr val="black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</a:rPr>
              <a:t>Domestic Abuse Incidents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1" i="0" u="sng" strike="noStrike" kern="0" cap="none" spc="50" normalizeH="0" baseline="0" noProof="0" dirty="0" smtClean="0">
              <a:ln w="0"/>
              <a:solidFill>
                <a:prstClr val="black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Calibri" panose="020F0502020204030204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400" b="1" i="0" u="none" strike="noStrike" kern="0" cap="none" spc="50" normalizeH="0" baseline="0" noProof="0" dirty="0" smtClean="0">
                <a:ln w="0"/>
                <a:solidFill>
                  <a:prstClr val="black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</a:rPr>
              <a:t>Year to date (30-Nov) 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900" b="1" i="0" u="none" strike="noStrike" kern="0" cap="none" spc="50" normalizeH="0" baseline="0" noProof="0" dirty="0" smtClean="0">
              <a:ln w="0"/>
              <a:solidFill>
                <a:prstClr val="black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Calibri" panose="020F0502020204030204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000" b="1" i="0" u="none" strike="noStrike" kern="0" cap="none" spc="50" normalizeH="0" baseline="0" noProof="0" dirty="0" smtClean="0">
                <a:ln w="0"/>
                <a:solidFill>
                  <a:prstClr val="black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</a:rPr>
              <a:t>Division is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800" b="1" i="0" u="none" strike="noStrike" kern="0" cap="none" spc="50" normalizeH="0" baseline="0" noProof="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</a:rPr>
              <a:t>+13%</a:t>
            </a:r>
            <a:endParaRPr kumimoji="0" lang="en-IE" sz="2800" b="1" i="0" u="none" strike="noStrike" kern="0" cap="none" spc="50" normalizeH="0" baseline="0" noProof="0" dirty="0" smtClean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Calibri" panose="020F0502020204030204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400" b="0" i="0" u="none" strike="noStrike" kern="0" cap="none" spc="50" normalizeH="0" baseline="0" noProof="0" dirty="0" smtClean="0">
              <a:ln w="0"/>
              <a:solidFill>
                <a:prstClr val="black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Calibri" panose="020F0502020204030204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00" b="0" i="0" u="none" strike="noStrike" kern="0" cap="none" spc="50" normalizeH="0" baseline="0" noProof="0" dirty="0" smtClean="0">
              <a:ln w="0"/>
              <a:solidFill>
                <a:prstClr val="black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Calibri" panose="020F0502020204030204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050" b="0" i="0" u="none" strike="noStrike" kern="0" cap="none" spc="50" normalizeH="0" baseline="0" noProof="0" dirty="0" smtClean="0">
              <a:ln w="0"/>
              <a:solidFill>
                <a:prstClr val="black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Calibri" panose="020F0502020204030204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700" b="0" i="0" u="none" strike="noStrike" kern="0" cap="none" spc="50" normalizeH="0" baseline="0" noProof="0" dirty="0" smtClean="0">
              <a:ln w="0"/>
              <a:solidFill>
                <a:prstClr val="black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Calibri" panose="020F0502020204030204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0" i="0" u="none" strike="noStrike" kern="0" cap="none" spc="50" normalizeH="0" baseline="0" noProof="0" dirty="0" smtClean="0">
                <a:ln w="0"/>
                <a:solidFill>
                  <a:prstClr val="black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</a:rPr>
              <a:t>Includes: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0" i="0" u="none" strike="noStrike" kern="0" cap="none" spc="50" normalizeH="0" baseline="0" noProof="0" dirty="0" smtClean="0">
                <a:ln w="0"/>
                <a:solidFill>
                  <a:prstClr val="black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</a:rPr>
              <a:t>Breach of Interim Barring Order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0" i="0" u="none" strike="noStrike" kern="0" cap="none" spc="50" normalizeH="0" baseline="0" noProof="0" dirty="0" smtClean="0">
                <a:ln w="0"/>
                <a:solidFill>
                  <a:prstClr val="black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</a:rPr>
              <a:t>Breach of Protection Order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0" i="0" u="none" strike="noStrike" kern="0" cap="none" spc="50" normalizeH="0" baseline="0" noProof="0" dirty="0" smtClean="0">
                <a:ln w="0"/>
                <a:solidFill>
                  <a:prstClr val="black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</a:rPr>
              <a:t>Breach of Barring Order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0" i="0" u="none" strike="noStrike" kern="0" cap="none" spc="50" normalizeH="0" baseline="0" noProof="0" dirty="0" smtClean="0">
                <a:ln w="0"/>
                <a:solidFill>
                  <a:prstClr val="black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</a:rPr>
              <a:t>Breach of Safety Order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0" i="0" u="none" strike="noStrike" kern="0" cap="none" spc="50" normalizeH="0" baseline="0" noProof="0" dirty="0" smtClean="0">
                <a:ln w="0"/>
                <a:solidFill>
                  <a:prstClr val="black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</a:rPr>
              <a:t>Domestic – No Offence </a:t>
            </a:r>
            <a:r>
              <a:rPr lang="en-IE" sz="1600" kern="0" spc="50" dirty="0" smtClean="0">
                <a:ln w="0"/>
                <a:solidFill>
                  <a:prstClr val="black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 panose="020F0502020204030204"/>
              </a:rPr>
              <a:t>Identified</a:t>
            </a:r>
            <a:endParaRPr kumimoji="0" lang="en-IE" sz="1600" b="0" i="0" u="none" strike="noStrike" kern="0" cap="none" spc="50" normalizeH="0" baseline="0" noProof="0" dirty="0" smtClean="0">
              <a:ln w="0"/>
              <a:solidFill>
                <a:prstClr val="black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Calibri" panose="020F0502020204030204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0" i="0" u="none" strike="noStrike" kern="0" cap="none" spc="50" normalizeH="0" baseline="0" noProof="0" dirty="0" smtClean="0">
                <a:ln w="0"/>
                <a:solidFill>
                  <a:prstClr val="black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</a:rPr>
              <a:t>Breach of Emergency Barring Order; and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0" i="0" u="none" strike="noStrike" kern="0" cap="none" spc="50" normalizeH="0" baseline="0" noProof="0" dirty="0" smtClean="0">
                <a:ln w="0"/>
                <a:solidFill>
                  <a:prstClr val="black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</a:rPr>
              <a:t>Any incident with Domestic M.O.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600" b="0" i="0" u="none" strike="noStrike" kern="0" cap="none" spc="50" normalizeH="0" baseline="0" noProof="0" dirty="0" smtClean="0">
              <a:ln w="0"/>
              <a:solidFill>
                <a:prstClr val="black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Calibri" panose="020F0502020204030204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600" b="0" i="0" u="none" strike="noStrike" kern="0" cap="none" spc="50" normalizeH="0" baseline="0" noProof="0" dirty="0" smtClean="0">
              <a:ln w="0"/>
              <a:solidFill>
                <a:prstClr val="black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6050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929" y="119752"/>
            <a:ext cx="4016606" cy="1908215"/>
          </a:xfrm>
          <a:prstGeom prst="rect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2000" b="1" u="sng" dirty="0" smtClean="0">
                <a:solidFill>
                  <a:schemeClr val="bg1"/>
                </a:solidFill>
              </a:rPr>
              <a:t>Property Crime includes:</a:t>
            </a:r>
          </a:p>
          <a:p>
            <a:pPr algn="ctr"/>
            <a:endParaRPr lang="en-IE" sz="800" b="1" u="sng" dirty="0">
              <a:solidFill>
                <a:schemeClr val="bg1"/>
              </a:solidFill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IE" sz="1400" dirty="0" smtClean="0">
                <a:solidFill>
                  <a:schemeClr val="bg1"/>
                </a:solidFill>
              </a:rPr>
              <a:t>All </a:t>
            </a:r>
            <a:r>
              <a:rPr lang="en-IE" sz="1400" dirty="0">
                <a:solidFill>
                  <a:schemeClr val="bg1"/>
                </a:solidFill>
              </a:rPr>
              <a:t>Robbery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IE" sz="1400" dirty="0">
                <a:solidFill>
                  <a:schemeClr val="bg1"/>
                </a:solidFill>
              </a:rPr>
              <a:t>All Burglary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n-IE" sz="1400" dirty="0" smtClean="0">
                <a:solidFill>
                  <a:schemeClr val="bg1"/>
                </a:solidFill>
              </a:rPr>
              <a:t>Various </a:t>
            </a:r>
            <a:r>
              <a:rPr lang="en-IE" sz="1400" dirty="0">
                <a:solidFill>
                  <a:schemeClr val="bg1"/>
                </a:solidFill>
              </a:rPr>
              <a:t>Theft </a:t>
            </a:r>
            <a:r>
              <a:rPr lang="en-IE" sz="1400" dirty="0" smtClean="0">
                <a:solidFill>
                  <a:schemeClr val="bg1"/>
                </a:solidFill>
              </a:rPr>
              <a:t>Offences</a:t>
            </a:r>
          </a:p>
          <a:p>
            <a:pPr algn="ctr"/>
            <a:endParaRPr lang="en-IE" sz="1600" b="1" dirty="0">
              <a:solidFill>
                <a:schemeClr val="bg1"/>
              </a:solidFill>
            </a:endParaRPr>
          </a:p>
          <a:p>
            <a:pPr algn="ctr"/>
            <a:r>
              <a:rPr lang="en-IE" sz="1600" b="1" dirty="0" smtClean="0">
                <a:solidFill>
                  <a:schemeClr val="bg1"/>
                </a:solidFill>
              </a:rPr>
              <a:t>YTD the Division is +35%</a:t>
            </a:r>
          </a:p>
          <a:p>
            <a:pPr algn="ctr"/>
            <a:r>
              <a:rPr lang="en-IE" sz="1600" b="1" dirty="0" smtClean="0">
                <a:solidFill>
                  <a:schemeClr val="bg1"/>
                </a:solidFill>
              </a:rPr>
              <a:t>(1,079 to 1,457)</a:t>
            </a:r>
          </a:p>
        </p:txBody>
      </p:sp>
      <p:sp>
        <p:nvSpPr>
          <p:cNvPr id="18" name="Oval 17"/>
          <p:cNvSpPr/>
          <p:nvPr/>
        </p:nvSpPr>
        <p:spPr>
          <a:xfrm>
            <a:off x="7006856" y="119752"/>
            <a:ext cx="1850066" cy="1754326"/>
          </a:xfrm>
          <a:prstGeom prst="ellipse">
            <a:avLst/>
          </a:prstGeom>
          <a:solidFill>
            <a:srgbClr val="FFCC99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Nenagh</a:t>
            </a:r>
          </a:p>
          <a:p>
            <a:pPr algn="ctr"/>
            <a:r>
              <a:rPr lang="en-IE" b="1" dirty="0" smtClean="0">
                <a:solidFill>
                  <a:schemeClr val="bg1"/>
                </a:solidFill>
              </a:rPr>
              <a:t>+36%</a:t>
            </a:r>
          </a:p>
          <a:p>
            <a:pPr algn="ctr"/>
            <a:r>
              <a:rPr lang="en-IE" sz="1400" b="1" dirty="0" smtClean="0">
                <a:solidFill>
                  <a:schemeClr val="bg1"/>
                </a:solidFill>
              </a:rPr>
              <a:t>(215 to 292)</a:t>
            </a:r>
            <a:endParaRPr lang="en-IE" sz="1400" b="1" dirty="0">
              <a:solidFill>
                <a:schemeClr val="bg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8339470" y="1993830"/>
            <a:ext cx="1850066" cy="175432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Thurles</a:t>
            </a:r>
          </a:p>
          <a:p>
            <a:pPr algn="ctr"/>
            <a:r>
              <a:rPr lang="en-IE" b="1" dirty="0" smtClean="0">
                <a:solidFill>
                  <a:schemeClr val="bg1"/>
                </a:solidFill>
              </a:rPr>
              <a:t>+46%</a:t>
            </a:r>
          </a:p>
          <a:p>
            <a:pPr algn="ctr"/>
            <a:r>
              <a:rPr lang="en-IE" sz="1400" b="1" dirty="0" smtClean="0">
                <a:solidFill>
                  <a:schemeClr val="bg1"/>
                </a:solidFill>
              </a:rPr>
              <a:t>(226 to 331)</a:t>
            </a:r>
            <a:endParaRPr lang="en-IE" sz="1400" b="1" dirty="0">
              <a:solidFill>
                <a:schemeClr val="bg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8513135" y="4593425"/>
            <a:ext cx="1850066" cy="1754326"/>
          </a:xfrm>
          <a:prstGeom prst="ellipse">
            <a:avLst/>
          </a:prstGeom>
          <a:solidFill>
            <a:srgbClr val="99FF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Clonmel</a:t>
            </a:r>
          </a:p>
          <a:p>
            <a:pPr algn="ctr"/>
            <a:r>
              <a:rPr lang="en-IE" b="1" dirty="0" smtClean="0">
                <a:solidFill>
                  <a:schemeClr val="bg1"/>
                </a:solidFill>
              </a:rPr>
              <a:t>+29%</a:t>
            </a:r>
          </a:p>
          <a:p>
            <a:pPr algn="ctr"/>
            <a:r>
              <a:rPr lang="en-IE" sz="1400" b="1" dirty="0" smtClean="0">
                <a:solidFill>
                  <a:schemeClr val="bg1"/>
                </a:solidFill>
              </a:rPr>
              <a:t>(371 to 480)</a:t>
            </a:r>
            <a:endParaRPr lang="en-IE" sz="1400" b="1" dirty="0">
              <a:solidFill>
                <a:schemeClr val="bg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2679405" y="4978034"/>
            <a:ext cx="1850066" cy="1754326"/>
          </a:xfrm>
          <a:prstGeom prst="ellipse">
            <a:avLst/>
          </a:prstGeom>
          <a:solidFill>
            <a:srgbClr val="CCCCF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Cahir</a:t>
            </a:r>
          </a:p>
          <a:p>
            <a:pPr algn="ctr"/>
            <a:r>
              <a:rPr lang="en-IE" b="1" dirty="0" smtClean="0">
                <a:solidFill>
                  <a:schemeClr val="bg1"/>
                </a:solidFill>
              </a:rPr>
              <a:t>+8%</a:t>
            </a:r>
          </a:p>
          <a:p>
            <a:pPr algn="ctr"/>
            <a:r>
              <a:rPr lang="en-IE" sz="1400" b="1" dirty="0" smtClean="0">
                <a:solidFill>
                  <a:schemeClr val="bg1"/>
                </a:solidFill>
              </a:rPr>
              <a:t>(148 to 160)</a:t>
            </a:r>
            <a:endParaRPr lang="en-IE" sz="1400" b="1" dirty="0">
              <a:solidFill>
                <a:schemeClr val="bg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1938670" y="2870993"/>
            <a:ext cx="1850066" cy="1754326"/>
          </a:xfrm>
          <a:prstGeom prst="ellipse">
            <a:avLst/>
          </a:prstGeom>
          <a:solidFill>
            <a:srgbClr val="FFB7B7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Tipp Town +63%</a:t>
            </a:r>
          </a:p>
          <a:p>
            <a:pPr algn="ctr"/>
            <a:r>
              <a:rPr lang="en-IE" sz="1400" b="1" dirty="0" smtClean="0">
                <a:solidFill>
                  <a:schemeClr val="bg1"/>
                </a:solidFill>
              </a:rPr>
              <a:t>(119 to 194)</a:t>
            </a:r>
            <a:endParaRPr lang="en-IE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77929" y="6418209"/>
            <a:ext cx="4016606" cy="369332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5B9BD5">
                <a:shade val="50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Detections</a:t>
            </a:r>
            <a:r>
              <a:rPr kumimoji="0" lang="en-I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are </a:t>
            </a:r>
            <a:r>
              <a:rPr lang="en-IE" b="1" kern="0" noProof="0" dirty="0" smtClean="0">
                <a:solidFill>
                  <a:prstClr val="black"/>
                </a:solidFill>
                <a:latin typeface="Calibri" panose="020F0502020204030204"/>
              </a:rPr>
              <a:t>+9</a:t>
            </a:r>
            <a:r>
              <a:rPr kumimoji="0" lang="en-IE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% </a:t>
            </a:r>
            <a:r>
              <a:rPr lang="en-IE" kern="0" dirty="0" smtClean="0">
                <a:solidFill>
                  <a:prstClr val="black"/>
                </a:solidFill>
                <a:latin typeface="Calibri" panose="020F0502020204030204"/>
              </a:rPr>
              <a:t>YTD </a:t>
            </a:r>
            <a:r>
              <a:rPr kumimoji="0" lang="en-I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(</a:t>
            </a:r>
            <a:r>
              <a:rPr lang="en-IE" kern="0" noProof="0" dirty="0" smtClean="0">
                <a:solidFill>
                  <a:prstClr val="black"/>
                </a:solidFill>
                <a:latin typeface="Calibri" panose="020F0502020204030204"/>
              </a:rPr>
              <a:t>572</a:t>
            </a:r>
            <a:r>
              <a:rPr lang="en-IE" kern="0" dirty="0" smtClean="0">
                <a:solidFill>
                  <a:prstClr val="black"/>
                </a:solidFill>
                <a:latin typeface="Calibri" panose="020F0502020204030204"/>
              </a:rPr>
              <a:t> to 623</a:t>
            </a:r>
            <a:r>
              <a:rPr kumimoji="0" lang="en-I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)</a:t>
            </a:r>
            <a:endParaRPr kumimoji="0" lang="en-I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6663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5152" y="98487"/>
            <a:ext cx="3456626" cy="1384995"/>
          </a:xfrm>
          <a:prstGeom prst="rect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2000" b="1" dirty="0" smtClean="0">
                <a:solidFill>
                  <a:schemeClr val="bg1"/>
                </a:solidFill>
              </a:rPr>
              <a:t>Non-Aggravated Burglary </a:t>
            </a:r>
          </a:p>
          <a:p>
            <a:pPr algn="ctr"/>
            <a:endParaRPr lang="en-IE" sz="2000" b="1" dirty="0">
              <a:solidFill>
                <a:schemeClr val="bg1"/>
              </a:solidFill>
            </a:endParaRPr>
          </a:p>
          <a:p>
            <a:pPr algn="ctr"/>
            <a:r>
              <a:rPr lang="en-IE" sz="1600" b="1" dirty="0">
                <a:solidFill>
                  <a:schemeClr val="bg1"/>
                </a:solidFill>
              </a:rPr>
              <a:t>YTD the Division </a:t>
            </a:r>
            <a:r>
              <a:rPr lang="en-IE" sz="1600" b="1" dirty="0" smtClean="0">
                <a:solidFill>
                  <a:schemeClr val="bg1"/>
                </a:solidFill>
              </a:rPr>
              <a:t>is +11%</a:t>
            </a:r>
          </a:p>
          <a:p>
            <a:pPr algn="ctr"/>
            <a:r>
              <a:rPr lang="en-IE" sz="1600" b="1" dirty="0" smtClean="0">
                <a:solidFill>
                  <a:schemeClr val="bg1"/>
                </a:solidFill>
              </a:rPr>
              <a:t>(212 to 236)</a:t>
            </a:r>
            <a:endParaRPr lang="en-IE" sz="1600" b="1" dirty="0">
              <a:solidFill>
                <a:schemeClr val="bg1"/>
              </a:solidFill>
            </a:endParaRPr>
          </a:p>
          <a:p>
            <a:pPr algn="ctr"/>
            <a:endParaRPr lang="en-IE" sz="1200" dirty="0"/>
          </a:p>
        </p:txBody>
      </p:sp>
      <p:sp>
        <p:nvSpPr>
          <p:cNvPr id="17" name="Oval 16"/>
          <p:cNvSpPr/>
          <p:nvPr/>
        </p:nvSpPr>
        <p:spPr>
          <a:xfrm>
            <a:off x="7006856" y="119752"/>
            <a:ext cx="1850066" cy="1754326"/>
          </a:xfrm>
          <a:prstGeom prst="ellipse">
            <a:avLst/>
          </a:prstGeom>
          <a:solidFill>
            <a:srgbClr val="FFCC99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>
                <a:solidFill>
                  <a:schemeClr val="bg1"/>
                </a:solidFill>
              </a:rPr>
              <a:t>Nenagh</a:t>
            </a:r>
          </a:p>
          <a:p>
            <a:pPr algn="ctr"/>
            <a:r>
              <a:rPr lang="en-IE" b="1" dirty="0" smtClean="0">
                <a:solidFill>
                  <a:schemeClr val="bg1"/>
                </a:solidFill>
              </a:rPr>
              <a:t>-25%</a:t>
            </a:r>
          </a:p>
          <a:p>
            <a:pPr algn="ctr"/>
            <a:r>
              <a:rPr lang="en-IE" sz="1400" b="1" dirty="0" smtClean="0">
                <a:solidFill>
                  <a:schemeClr val="bg1"/>
                </a:solidFill>
              </a:rPr>
              <a:t>(56 to 42)</a:t>
            </a:r>
            <a:endParaRPr lang="en-IE" sz="1400" b="1" dirty="0">
              <a:solidFill>
                <a:schemeClr val="bg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8339470" y="1993830"/>
            <a:ext cx="1850066" cy="175432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>
                <a:solidFill>
                  <a:schemeClr val="bg1"/>
                </a:solidFill>
              </a:rPr>
              <a:t>Thurles</a:t>
            </a:r>
          </a:p>
          <a:p>
            <a:pPr algn="ctr"/>
            <a:r>
              <a:rPr lang="en-IE" b="1" dirty="0" smtClean="0">
                <a:solidFill>
                  <a:schemeClr val="bg1"/>
                </a:solidFill>
              </a:rPr>
              <a:t>+67%</a:t>
            </a:r>
          </a:p>
          <a:p>
            <a:pPr algn="ctr"/>
            <a:r>
              <a:rPr lang="en-IE" sz="1400" b="1" dirty="0" smtClean="0">
                <a:solidFill>
                  <a:schemeClr val="bg1"/>
                </a:solidFill>
              </a:rPr>
              <a:t>(36 to 60)</a:t>
            </a:r>
            <a:endParaRPr lang="en-IE" sz="1400" b="1" dirty="0">
              <a:solidFill>
                <a:schemeClr val="bg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8513135" y="4644881"/>
            <a:ext cx="1850066" cy="1754326"/>
          </a:xfrm>
          <a:prstGeom prst="ellipse">
            <a:avLst/>
          </a:prstGeom>
          <a:solidFill>
            <a:srgbClr val="99FF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>
                <a:solidFill>
                  <a:schemeClr val="bg1"/>
                </a:solidFill>
              </a:rPr>
              <a:t>Clonmel</a:t>
            </a:r>
          </a:p>
          <a:p>
            <a:pPr algn="ctr"/>
            <a:r>
              <a:rPr lang="en-IE" b="1" dirty="0" smtClean="0">
                <a:solidFill>
                  <a:schemeClr val="bg1"/>
                </a:solidFill>
              </a:rPr>
              <a:t>-12%</a:t>
            </a:r>
          </a:p>
          <a:p>
            <a:pPr algn="ctr"/>
            <a:r>
              <a:rPr lang="en-IE" sz="1400" b="1" dirty="0" smtClean="0">
                <a:solidFill>
                  <a:schemeClr val="bg1"/>
                </a:solidFill>
              </a:rPr>
              <a:t>(77 to 68)</a:t>
            </a:r>
            <a:endParaRPr lang="en-IE" sz="1400" b="1" dirty="0">
              <a:solidFill>
                <a:schemeClr val="bg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679405" y="4978034"/>
            <a:ext cx="1850066" cy="1754326"/>
          </a:xfrm>
          <a:prstGeom prst="ellipse">
            <a:avLst/>
          </a:prstGeom>
          <a:solidFill>
            <a:srgbClr val="CCCCF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>
                <a:solidFill>
                  <a:schemeClr val="bg1"/>
                </a:solidFill>
              </a:rPr>
              <a:t>Cahir</a:t>
            </a:r>
          </a:p>
          <a:p>
            <a:pPr algn="ctr"/>
            <a:r>
              <a:rPr lang="en-IE" b="1" dirty="0" smtClean="0">
                <a:solidFill>
                  <a:schemeClr val="bg1"/>
                </a:solidFill>
              </a:rPr>
              <a:t>+17%</a:t>
            </a:r>
          </a:p>
          <a:p>
            <a:pPr algn="ctr"/>
            <a:r>
              <a:rPr lang="en-IE" sz="1400" b="1" dirty="0" smtClean="0">
                <a:solidFill>
                  <a:schemeClr val="bg1"/>
                </a:solidFill>
              </a:rPr>
              <a:t>(18 to 21)</a:t>
            </a:r>
            <a:endParaRPr lang="en-IE" sz="1400" b="1" dirty="0">
              <a:solidFill>
                <a:schemeClr val="bg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1938670" y="2870993"/>
            <a:ext cx="1850066" cy="1754326"/>
          </a:xfrm>
          <a:prstGeom prst="ellipse">
            <a:avLst/>
          </a:prstGeom>
          <a:solidFill>
            <a:srgbClr val="FFB7B7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>
                <a:solidFill>
                  <a:schemeClr val="bg1"/>
                </a:solidFill>
              </a:rPr>
              <a:t>Tipp Town </a:t>
            </a:r>
            <a:r>
              <a:rPr lang="en-IE" b="1" dirty="0" smtClean="0">
                <a:solidFill>
                  <a:schemeClr val="bg1"/>
                </a:solidFill>
              </a:rPr>
              <a:t>+80%</a:t>
            </a:r>
          </a:p>
          <a:p>
            <a:pPr algn="ctr"/>
            <a:r>
              <a:rPr lang="en-IE" sz="1400" b="1" dirty="0" smtClean="0">
                <a:solidFill>
                  <a:schemeClr val="bg1"/>
                </a:solidFill>
              </a:rPr>
              <a:t>(25 to 45)</a:t>
            </a:r>
            <a:endParaRPr lang="en-IE" sz="1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0486" y="1653419"/>
            <a:ext cx="3441292" cy="584775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5B9BD5">
                <a:shade val="50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Residential Burglary is </a:t>
            </a:r>
            <a:r>
              <a:rPr lang="en-IE" sz="1600" b="1" kern="0" noProof="0" dirty="0" smtClean="0">
                <a:solidFill>
                  <a:prstClr val="black"/>
                </a:solidFill>
                <a:latin typeface="Calibri" panose="020F0502020204030204"/>
              </a:rPr>
              <a:t>+3</a:t>
            </a:r>
            <a:r>
              <a:rPr kumimoji="0" lang="en-IE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% </a:t>
            </a:r>
            <a:r>
              <a:rPr kumimoji="0" lang="en-I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YTD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Non-Residential </a:t>
            </a:r>
            <a:r>
              <a:rPr kumimoji="0" lang="en-I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Burglary is </a:t>
            </a:r>
            <a:r>
              <a:rPr kumimoji="0" lang="en-IE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+37% </a:t>
            </a:r>
            <a:r>
              <a:rPr kumimoji="0" lang="en-I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YTD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576409" y="6443937"/>
            <a:ext cx="3573584" cy="369332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5B9BD5">
                <a:shade val="50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Detections</a:t>
            </a:r>
            <a:r>
              <a:rPr kumimoji="0" lang="en-I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are </a:t>
            </a:r>
            <a:r>
              <a:rPr kumimoji="0" lang="en-IE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-</a:t>
            </a:r>
            <a:r>
              <a:rPr lang="en-IE" b="1" kern="0" noProof="0" dirty="0" smtClean="0">
                <a:solidFill>
                  <a:prstClr val="black"/>
                </a:solidFill>
                <a:latin typeface="Calibri" panose="020F0502020204030204"/>
              </a:rPr>
              <a:t>9</a:t>
            </a:r>
            <a:r>
              <a:rPr kumimoji="0" lang="en-IE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% </a:t>
            </a:r>
            <a:r>
              <a:rPr kumimoji="0" lang="en-I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YTD (82</a:t>
            </a:r>
            <a:r>
              <a:rPr lang="en-IE" kern="0" noProof="0" dirty="0" smtClean="0">
                <a:solidFill>
                  <a:prstClr val="black"/>
                </a:solidFill>
                <a:latin typeface="Calibri" panose="020F0502020204030204"/>
              </a:rPr>
              <a:t> to 75</a:t>
            </a:r>
            <a:r>
              <a:rPr kumimoji="0" lang="en-I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)</a:t>
            </a:r>
            <a:endParaRPr kumimoji="0" lang="en-I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8307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132" y="119752"/>
            <a:ext cx="4593067" cy="2600712"/>
          </a:xfrm>
          <a:prstGeom prst="rect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2000" b="1" u="sng" dirty="0" smtClean="0">
                <a:solidFill>
                  <a:schemeClr val="bg1"/>
                </a:solidFill>
              </a:rPr>
              <a:t>Crimes Against the Person includes:</a:t>
            </a:r>
          </a:p>
          <a:p>
            <a:pPr algn="ctr"/>
            <a:endParaRPr lang="en-IE" sz="800" b="1" dirty="0" smtClean="0">
              <a:solidFill>
                <a:schemeClr val="bg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IE" sz="1400" dirty="0" smtClean="0">
                <a:solidFill>
                  <a:schemeClr val="bg1"/>
                </a:solidFill>
              </a:rPr>
              <a:t>Murder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IE" sz="1400" dirty="0" smtClean="0">
                <a:solidFill>
                  <a:schemeClr val="bg1"/>
                </a:solidFill>
              </a:rPr>
              <a:t>Murder Threat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IE" sz="1400" dirty="0" smtClean="0">
                <a:solidFill>
                  <a:schemeClr val="bg1"/>
                </a:solidFill>
              </a:rPr>
              <a:t>All Assaults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IE" sz="1400" dirty="0" smtClean="0">
                <a:solidFill>
                  <a:schemeClr val="bg1"/>
                </a:solidFill>
              </a:rPr>
              <a:t>Harassment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IE" sz="1400" dirty="0" smtClean="0">
                <a:solidFill>
                  <a:schemeClr val="bg1"/>
                </a:solidFill>
              </a:rPr>
              <a:t>Child Abandonment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IE" sz="1400" dirty="0" smtClean="0">
                <a:solidFill>
                  <a:schemeClr val="bg1"/>
                </a:solidFill>
              </a:rPr>
              <a:t>Neglect </a:t>
            </a:r>
            <a:r>
              <a:rPr lang="en-IE" sz="1400" dirty="0">
                <a:solidFill>
                  <a:schemeClr val="bg1"/>
                </a:solidFill>
              </a:rPr>
              <a:t>or </a:t>
            </a:r>
            <a:r>
              <a:rPr lang="en-IE" sz="1400" dirty="0" smtClean="0">
                <a:solidFill>
                  <a:schemeClr val="bg1"/>
                </a:solidFill>
              </a:rPr>
              <a:t>Abuse</a:t>
            </a:r>
            <a:endParaRPr lang="en-IE" sz="1400" dirty="0">
              <a:solidFill>
                <a:schemeClr val="bg1"/>
              </a:solidFill>
            </a:endParaRPr>
          </a:p>
          <a:p>
            <a:pPr algn="ctr"/>
            <a:endParaRPr lang="en-IE" sz="1100" b="1" dirty="0" smtClean="0">
              <a:solidFill>
                <a:schemeClr val="bg1"/>
              </a:solidFill>
            </a:endParaRPr>
          </a:p>
          <a:p>
            <a:pPr algn="ctr"/>
            <a:r>
              <a:rPr lang="en-IE" sz="1600" b="1" dirty="0">
                <a:solidFill>
                  <a:schemeClr val="bg1"/>
                </a:solidFill>
              </a:rPr>
              <a:t>YTD the Division is </a:t>
            </a:r>
            <a:r>
              <a:rPr lang="en-IE" sz="1600" b="1" dirty="0" smtClean="0">
                <a:solidFill>
                  <a:schemeClr val="bg1"/>
                </a:solidFill>
              </a:rPr>
              <a:t>+20%</a:t>
            </a:r>
          </a:p>
          <a:p>
            <a:pPr algn="ctr"/>
            <a:r>
              <a:rPr lang="en-IE" sz="1600" b="1" dirty="0" smtClean="0">
                <a:solidFill>
                  <a:schemeClr val="bg1"/>
                </a:solidFill>
              </a:rPr>
              <a:t>(522 to 624)</a:t>
            </a:r>
            <a:endParaRPr lang="en-IE" sz="1600" b="1" dirty="0">
              <a:solidFill>
                <a:schemeClr val="bg1"/>
              </a:solidFill>
            </a:endParaRPr>
          </a:p>
          <a:p>
            <a:pPr algn="ctr"/>
            <a:endParaRPr lang="en-IE" sz="800" dirty="0"/>
          </a:p>
        </p:txBody>
      </p:sp>
      <p:sp>
        <p:nvSpPr>
          <p:cNvPr id="18" name="Oval 17"/>
          <p:cNvSpPr/>
          <p:nvPr/>
        </p:nvSpPr>
        <p:spPr>
          <a:xfrm>
            <a:off x="7006856" y="119752"/>
            <a:ext cx="1850066" cy="1754326"/>
          </a:xfrm>
          <a:prstGeom prst="ellipse">
            <a:avLst/>
          </a:prstGeom>
          <a:solidFill>
            <a:srgbClr val="FFCC99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>
                <a:solidFill>
                  <a:schemeClr val="bg1"/>
                </a:solidFill>
              </a:rPr>
              <a:t>Nenagh</a:t>
            </a:r>
          </a:p>
          <a:p>
            <a:pPr algn="ctr"/>
            <a:r>
              <a:rPr lang="en-IE" b="1" dirty="0" smtClean="0">
                <a:solidFill>
                  <a:schemeClr val="bg1"/>
                </a:solidFill>
              </a:rPr>
              <a:t>+28%</a:t>
            </a:r>
          </a:p>
          <a:p>
            <a:pPr algn="ctr"/>
            <a:r>
              <a:rPr lang="en-IE" sz="1400" b="1" dirty="0" smtClean="0">
                <a:solidFill>
                  <a:schemeClr val="bg1"/>
                </a:solidFill>
              </a:rPr>
              <a:t>(101 to 129)</a:t>
            </a:r>
            <a:endParaRPr lang="en-IE" sz="1400" b="1" dirty="0">
              <a:solidFill>
                <a:schemeClr val="bg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8339470" y="1993830"/>
            <a:ext cx="1850066" cy="175432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>
                <a:solidFill>
                  <a:schemeClr val="bg1"/>
                </a:solidFill>
              </a:rPr>
              <a:t>Thurles</a:t>
            </a:r>
          </a:p>
          <a:p>
            <a:pPr algn="ctr"/>
            <a:r>
              <a:rPr lang="en-IE" b="1" dirty="0" smtClean="0">
                <a:solidFill>
                  <a:schemeClr val="bg1"/>
                </a:solidFill>
              </a:rPr>
              <a:t>+30%</a:t>
            </a:r>
          </a:p>
          <a:p>
            <a:pPr algn="ctr"/>
            <a:r>
              <a:rPr lang="en-IE" sz="1400" b="1" dirty="0" smtClean="0">
                <a:solidFill>
                  <a:schemeClr val="bg1"/>
                </a:solidFill>
              </a:rPr>
              <a:t>(110 to 143)</a:t>
            </a:r>
            <a:endParaRPr lang="en-IE" sz="1400" b="1" dirty="0">
              <a:solidFill>
                <a:schemeClr val="bg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8513135" y="4644881"/>
            <a:ext cx="1850066" cy="1754326"/>
          </a:xfrm>
          <a:prstGeom prst="ellipse">
            <a:avLst/>
          </a:prstGeom>
          <a:solidFill>
            <a:srgbClr val="99FF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>
                <a:solidFill>
                  <a:schemeClr val="bg1"/>
                </a:solidFill>
              </a:rPr>
              <a:t>Clonmel</a:t>
            </a:r>
          </a:p>
          <a:p>
            <a:pPr algn="ctr"/>
            <a:r>
              <a:rPr lang="en-IE" b="1" dirty="0" smtClean="0">
                <a:solidFill>
                  <a:schemeClr val="bg1"/>
                </a:solidFill>
              </a:rPr>
              <a:t>+</a:t>
            </a:r>
            <a:r>
              <a:rPr lang="en-IE" b="1" dirty="0">
                <a:solidFill>
                  <a:schemeClr val="bg1"/>
                </a:solidFill>
              </a:rPr>
              <a:t>7</a:t>
            </a:r>
            <a:r>
              <a:rPr lang="en-IE" b="1" dirty="0" smtClean="0">
                <a:solidFill>
                  <a:schemeClr val="bg1"/>
                </a:solidFill>
              </a:rPr>
              <a:t>%</a:t>
            </a:r>
          </a:p>
          <a:p>
            <a:pPr algn="ctr"/>
            <a:r>
              <a:rPr lang="en-IE" sz="1400" b="1" dirty="0" smtClean="0">
                <a:solidFill>
                  <a:schemeClr val="bg1"/>
                </a:solidFill>
              </a:rPr>
              <a:t>(199 to 212)</a:t>
            </a:r>
            <a:endParaRPr lang="en-IE" sz="1400" b="1" dirty="0">
              <a:solidFill>
                <a:schemeClr val="bg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2679405" y="5022069"/>
            <a:ext cx="1850066" cy="1754326"/>
          </a:xfrm>
          <a:prstGeom prst="ellipse">
            <a:avLst/>
          </a:prstGeom>
          <a:solidFill>
            <a:srgbClr val="CCCCF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>
                <a:solidFill>
                  <a:schemeClr val="bg1"/>
                </a:solidFill>
              </a:rPr>
              <a:t>Cahir</a:t>
            </a:r>
          </a:p>
          <a:p>
            <a:pPr algn="ctr"/>
            <a:r>
              <a:rPr lang="en-IE" b="1" dirty="0" smtClean="0">
                <a:solidFill>
                  <a:schemeClr val="bg1"/>
                </a:solidFill>
              </a:rPr>
              <a:t>+58%</a:t>
            </a:r>
          </a:p>
          <a:p>
            <a:pPr algn="ctr"/>
            <a:r>
              <a:rPr lang="en-IE" sz="1400" b="1" dirty="0" smtClean="0">
                <a:solidFill>
                  <a:schemeClr val="bg1"/>
                </a:solidFill>
              </a:rPr>
              <a:t>(57 to 90)</a:t>
            </a:r>
            <a:endParaRPr lang="en-IE" sz="1400" b="1" dirty="0">
              <a:solidFill>
                <a:schemeClr val="bg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972703" y="3034906"/>
            <a:ext cx="1850066" cy="1754326"/>
          </a:xfrm>
          <a:prstGeom prst="ellipse">
            <a:avLst/>
          </a:prstGeom>
          <a:solidFill>
            <a:srgbClr val="FFB7B7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>
                <a:solidFill>
                  <a:schemeClr val="bg1"/>
                </a:solidFill>
              </a:rPr>
              <a:t>Tipp Town </a:t>
            </a:r>
            <a:r>
              <a:rPr lang="en-IE" b="1" dirty="0" smtClean="0">
                <a:solidFill>
                  <a:schemeClr val="bg1"/>
                </a:solidFill>
              </a:rPr>
              <a:t>-9%</a:t>
            </a:r>
          </a:p>
          <a:p>
            <a:pPr algn="ctr"/>
            <a:r>
              <a:rPr lang="en-IE" sz="1400" b="1" dirty="0" smtClean="0">
                <a:solidFill>
                  <a:schemeClr val="bg1"/>
                </a:solidFill>
              </a:rPr>
              <a:t>(55 to 50)</a:t>
            </a:r>
            <a:endParaRPr lang="en-IE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53400" y="6443937"/>
            <a:ext cx="3916194" cy="369332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5B9BD5">
                <a:shade val="50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Detections</a:t>
            </a:r>
            <a:r>
              <a:rPr kumimoji="0" lang="en-I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are </a:t>
            </a:r>
            <a:r>
              <a:rPr kumimoji="0" lang="en-IE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-5</a:t>
            </a:r>
            <a:r>
              <a:rPr lang="en-IE" b="1" kern="0" dirty="0" smtClean="0">
                <a:solidFill>
                  <a:prstClr val="black"/>
                </a:solidFill>
                <a:latin typeface="Calibri" panose="020F0502020204030204"/>
              </a:rPr>
              <a:t>%</a:t>
            </a:r>
            <a:r>
              <a:rPr kumimoji="0" lang="en-I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YTD (</a:t>
            </a:r>
            <a:r>
              <a:rPr lang="en-IE" kern="0" dirty="0" smtClean="0">
                <a:solidFill>
                  <a:prstClr val="black"/>
                </a:solidFill>
                <a:latin typeface="Calibri" panose="020F0502020204030204"/>
              </a:rPr>
              <a:t>330 to 314</a:t>
            </a:r>
            <a:r>
              <a:rPr kumimoji="0" lang="en-I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)</a:t>
            </a:r>
            <a:endParaRPr kumimoji="0" lang="en-I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3776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03515" y="130480"/>
            <a:ext cx="3185143" cy="1754326"/>
          </a:xfrm>
          <a:prstGeom prst="rect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2000" b="1" dirty="0" smtClean="0">
                <a:solidFill>
                  <a:schemeClr val="bg1"/>
                </a:solidFill>
              </a:rPr>
              <a:t>Assaults includes:</a:t>
            </a:r>
          </a:p>
          <a:p>
            <a:pPr algn="ctr"/>
            <a:endParaRPr lang="en-IE" sz="1200" b="1" dirty="0" smtClean="0">
              <a:solidFill>
                <a:schemeClr val="bg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IE" sz="1400" dirty="0" smtClean="0">
                <a:solidFill>
                  <a:schemeClr val="bg1"/>
                </a:solidFill>
              </a:rPr>
              <a:t>Assaults </a:t>
            </a:r>
            <a:r>
              <a:rPr lang="en-IE" sz="1400" dirty="0">
                <a:solidFill>
                  <a:schemeClr val="bg1"/>
                </a:solidFill>
              </a:rPr>
              <a:t>Causing Harm </a:t>
            </a:r>
            <a:endParaRPr lang="en-IE" sz="1400" dirty="0" smtClean="0">
              <a:solidFill>
                <a:schemeClr val="bg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IE" sz="1400" dirty="0" smtClean="0">
                <a:solidFill>
                  <a:schemeClr val="bg1"/>
                </a:solidFill>
              </a:rPr>
              <a:t>Minor </a:t>
            </a:r>
            <a:r>
              <a:rPr lang="en-IE" sz="1400" dirty="0">
                <a:solidFill>
                  <a:schemeClr val="bg1"/>
                </a:solidFill>
              </a:rPr>
              <a:t>Assaults </a:t>
            </a:r>
            <a:endParaRPr lang="en-IE" sz="1400" dirty="0" smtClean="0">
              <a:solidFill>
                <a:schemeClr val="bg1"/>
              </a:solidFill>
            </a:endParaRPr>
          </a:p>
          <a:p>
            <a:pPr algn="ctr"/>
            <a:endParaRPr lang="en-IE" sz="1600" b="1" dirty="0" smtClean="0">
              <a:solidFill>
                <a:schemeClr val="bg1"/>
              </a:solidFill>
            </a:endParaRPr>
          </a:p>
          <a:p>
            <a:pPr algn="ctr"/>
            <a:r>
              <a:rPr lang="en-IE" sz="1600" b="1" dirty="0">
                <a:solidFill>
                  <a:schemeClr val="bg1"/>
                </a:solidFill>
              </a:rPr>
              <a:t>YTD the Division </a:t>
            </a:r>
            <a:r>
              <a:rPr lang="en-IE" sz="1600" b="1" dirty="0" smtClean="0">
                <a:solidFill>
                  <a:schemeClr val="bg1"/>
                </a:solidFill>
              </a:rPr>
              <a:t>is +18%</a:t>
            </a:r>
          </a:p>
          <a:p>
            <a:pPr algn="ctr"/>
            <a:r>
              <a:rPr lang="en-IE" sz="1600" b="1" dirty="0" smtClean="0">
                <a:solidFill>
                  <a:schemeClr val="bg1"/>
                </a:solidFill>
              </a:rPr>
              <a:t>(381 to 450)</a:t>
            </a:r>
            <a:endParaRPr lang="en-IE" sz="1600" b="1" dirty="0">
              <a:solidFill>
                <a:schemeClr val="bg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7006856" y="119752"/>
            <a:ext cx="1850066" cy="1754326"/>
          </a:xfrm>
          <a:prstGeom prst="ellipse">
            <a:avLst/>
          </a:prstGeom>
          <a:solidFill>
            <a:srgbClr val="FFCC99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>
                <a:solidFill>
                  <a:schemeClr val="bg1"/>
                </a:solidFill>
              </a:rPr>
              <a:t>Nenagh</a:t>
            </a:r>
          </a:p>
          <a:p>
            <a:pPr algn="ctr"/>
            <a:r>
              <a:rPr lang="en-IE" b="1" dirty="0" smtClean="0">
                <a:solidFill>
                  <a:schemeClr val="bg1"/>
                </a:solidFill>
              </a:rPr>
              <a:t>+39%</a:t>
            </a:r>
          </a:p>
          <a:p>
            <a:pPr algn="ctr"/>
            <a:r>
              <a:rPr lang="en-IE" sz="1400" b="1" dirty="0" smtClean="0">
                <a:solidFill>
                  <a:schemeClr val="bg1"/>
                </a:solidFill>
              </a:rPr>
              <a:t>(70 to 97)</a:t>
            </a:r>
            <a:endParaRPr lang="en-IE" sz="1400" b="1" dirty="0">
              <a:solidFill>
                <a:schemeClr val="bg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8339470" y="1993830"/>
            <a:ext cx="1850066" cy="175432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>
                <a:solidFill>
                  <a:schemeClr val="bg1"/>
                </a:solidFill>
              </a:rPr>
              <a:t>Thurles</a:t>
            </a:r>
          </a:p>
          <a:p>
            <a:pPr algn="ctr"/>
            <a:r>
              <a:rPr lang="en-IE" b="1" dirty="0" smtClean="0">
                <a:solidFill>
                  <a:schemeClr val="bg1"/>
                </a:solidFill>
              </a:rPr>
              <a:t>+32%</a:t>
            </a:r>
          </a:p>
          <a:p>
            <a:pPr algn="ctr"/>
            <a:r>
              <a:rPr lang="en-IE" sz="1400" b="1" dirty="0" smtClean="0">
                <a:solidFill>
                  <a:schemeClr val="bg1"/>
                </a:solidFill>
              </a:rPr>
              <a:t>(75 to 99)</a:t>
            </a:r>
            <a:endParaRPr lang="en-IE" sz="1400" b="1" dirty="0">
              <a:solidFill>
                <a:schemeClr val="bg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8513135" y="4644881"/>
            <a:ext cx="1850066" cy="1754326"/>
          </a:xfrm>
          <a:prstGeom prst="ellipse">
            <a:avLst/>
          </a:prstGeom>
          <a:solidFill>
            <a:srgbClr val="99FFC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>
                <a:solidFill>
                  <a:schemeClr val="bg1"/>
                </a:solidFill>
              </a:rPr>
              <a:t>Clonmel</a:t>
            </a:r>
          </a:p>
          <a:p>
            <a:pPr algn="ctr"/>
            <a:r>
              <a:rPr lang="en-IE" b="1" dirty="0" smtClean="0">
                <a:solidFill>
                  <a:schemeClr val="bg1"/>
                </a:solidFill>
              </a:rPr>
              <a:t>+1%</a:t>
            </a:r>
          </a:p>
          <a:p>
            <a:pPr algn="ctr"/>
            <a:r>
              <a:rPr lang="en-IE" sz="1400" b="1" dirty="0" smtClean="0">
                <a:solidFill>
                  <a:schemeClr val="bg1"/>
                </a:solidFill>
              </a:rPr>
              <a:t>(144 to 145)</a:t>
            </a:r>
            <a:endParaRPr lang="en-IE" sz="1400" b="1" dirty="0">
              <a:solidFill>
                <a:schemeClr val="bg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2647131" y="4980564"/>
            <a:ext cx="1850066" cy="1754326"/>
          </a:xfrm>
          <a:prstGeom prst="ellipse">
            <a:avLst/>
          </a:prstGeom>
          <a:solidFill>
            <a:srgbClr val="CCCCF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>
                <a:solidFill>
                  <a:schemeClr val="bg1"/>
                </a:solidFill>
              </a:rPr>
              <a:t>Cahir</a:t>
            </a:r>
          </a:p>
          <a:p>
            <a:pPr algn="ctr"/>
            <a:r>
              <a:rPr lang="en-IE" b="1" dirty="0" smtClean="0">
                <a:solidFill>
                  <a:schemeClr val="bg1"/>
                </a:solidFill>
              </a:rPr>
              <a:t>+67%</a:t>
            </a:r>
          </a:p>
          <a:p>
            <a:pPr algn="ctr"/>
            <a:r>
              <a:rPr lang="en-IE" sz="1400" b="1" dirty="0" smtClean="0">
                <a:solidFill>
                  <a:schemeClr val="bg1"/>
                </a:solidFill>
              </a:rPr>
              <a:t>(42 to 70)</a:t>
            </a:r>
            <a:endParaRPr lang="en-IE" sz="1400" b="1" dirty="0">
              <a:solidFill>
                <a:schemeClr val="bg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223281" y="2984303"/>
            <a:ext cx="1859622" cy="1788665"/>
          </a:xfrm>
          <a:prstGeom prst="ellipse">
            <a:avLst/>
          </a:prstGeom>
          <a:solidFill>
            <a:srgbClr val="FFB7B7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b="1" dirty="0">
                <a:solidFill>
                  <a:schemeClr val="bg1"/>
                </a:solidFill>
              </a:rPr>
              <a:t>Tipp Town </a:t>
            </a:r>
            <a:r>
              <a:rPr lang="en-IE" b="1" dirty="0" smtClean="0">
                <a:solidFill>
                  <a:schemeClr val="bg1"/>
                </a:solidFill>
              </a:rPr>
              <a:t>-22%</a:t>
            </a:r>
          </a:p>
          <a:p>
            <a:pPr algn="ctr"/>
            <a:r>
              <a:rPr lang="en-IE" sz="1400" b="1" dirty="0" smtClean="0">
                <a:solidFill>
                  <a:schemeClr val="bg1"/>
                </a:solidFill>
              </a:rPr>
              <a:t>(50 to 39)</a:t>
            </a:r>
            <a:endParaRPr lang="en-IE" sz="1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99" y="1993830"/>
            <a:ext cx="4123936" cy="584775"/>
          </a:xfrm>
          <a:prstGeom prst="rect">
            <a:avLst/>
          </a:prstGeom>
          <a:solidFill>
            <a:srgbClr val="FFFFFF"/>
          </a:solidFill>
          <a:ln w="1587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Assaults Causing Harm: </a:t>
            </a:r>
            <a:r>
              <a:rPr lang="en-IE" sz="1600" b="1" kern="0" dirty="0" smtClean="0">
                <a:solidFill>
                  <a:prstClr val="black"/>
                </a:solidFill>
                <a:latin typeface="Calibri" panose="020F0502020204030204"/>
              </a:rPr>
              <a:t>+43</a:t>
            </a:r>
            <a:r>
              <a:rPr kumimoji="0" lang="en-IE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% </a:t>
            </a:r>
            <a:r>
              <a:rPr kumimoji="0" lang="en-I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YTD </a:t>
            </a:r>
            <a:r>
              <a:rPr kumimoji="0" lang="en-IE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(</a:t>
            </a:r>
            <a:r>
              <a:rPr lang="en-IE" sz="1600" kern="0" dirty="0" smtClean="0">
                <a:solidFill>
                  <a:prstClr val="black"/>
                </a:solidFill>
                <a:latin typeface="Calibri" panose="020F0502020204030204"/>
              </a:rPr>
              <a:t>116 to 166</a:t>
            </a:r>
            <a:r>
              <a:rPr kumimoji="0" lang="en-IE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)</a:t>
            </a:r>
            <a:endParaRPr kumimoji="0" lang="en-IE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Minor Assaults </a:t>
            </a:r>
            <a:r>
              <a:rPr kumimoji="0" lang="en-I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: </a:t>
            </a:r>
            <a:r>
              <a:rPr lang="en-IE" sz="1600" b="1" kern="0" dirty="0" smtClean="0">
                <a:solidFill>
                  <a:prstClr val="black"/>
                </a:solidFill>
                <a:latin typeface="Calibri" panose="020F0502020204030204"/>
              </a:rPr>
              <a:t>+7</a:t>
            </a:r>
            <a:r>
              <a:rPr kumimoji="0" lang="en-IE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% </a:t>
            </a:r>
            <a:r>
              <a:rPr kumimoji="0" lang="en-I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YTD </a:t>
            </a:r>
            <a:r>
              <a:rPr kumimoji="0" lang="en-IE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(</a:t>
            </a:r>
            <a:r>
              <a:rPr lang="en-IE" sz="1600" kern="0" noProof="0" dirty="0" smtClean="0">
                <a:solidFill>
                  <a:prstClr val="black"/>
                </a:solidFill>
                <a:latin typeface="Calibri" panose="020F0502020204030204"/>
              </a:rPr>
              <a:t>265 to 284</a:t>
            </a:r>
            <a:r>
              <a:rPr kumimoji="0" lang="en-IE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)</a:t>
            </a:r>
            <a:endParaRPr kumimoji="0" lang="en-IE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04298" y="6443937"/>
            <a:ext cx="4333633" cy="369332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5B9BD5">
                <a:shade val="50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Detections</a:t>
            </a:r>
            <a:r>
              <a:rPr kumimoji="0" lang="en-I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are </a:t>
            </a:r>
            <a:r>
              <a:rPr kumimoji="0" lang="en-IE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-</a:t>
            </a:r>
            <a:r>
              <a:rPr lang="en-IE" b="1" kern="0" dirty="0" smtClean="0">
                <a:solidFill>
                  <a:prstClr val="black"/>
                </a:solidFill>
                <a:latin typeface="Calibri" panose="020F0502020204030204"/>
              </a:rPr>
              <a:t>2% </a:t>
            </a:r>
            <a:r>
              <a:rPr kumimoji="0" lang="en-I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YTD (</a:t>
            </a:r>
            <a:r>
              <a:rPr lang="en-IE" kern="0" dirty="0" smtClean="0">
                <a:solidFill>
                  <a:prstClr val="black"/>
                </a:solidFill>
                <a:latin typeface="Calibri" panose="020F0502020204030204"/>
              </a:rPr>
              <a:t>239 to 235</a:t>
            </a:r>
            <a:r>
              <a:rPr kumimoji="0" lang="en-I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)</a:t>
            </a:r>
            <a:endParaRPr kumimoji="0" lang="en-IE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626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27622" y="130672"/>
            <a:ext cx="4279027" cy="400110"/>
          </a:xfrm>
          <a:prstGeom prst="rect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2000" b="1" dirty="0" smtClean="0">
                <a:solidFill>
                  <a:schemeClr val="bg1"/>
                </a:solidFill>
              </a:rPr>
              <a:t>Proactive Policing Measures</a:t>
            </a:r>
            <a:endParaRPr lang="en-IE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581191" y="1211440"/>
            <a:ext cx="2590734" cy="923330"/>
          </a:xfrm>
          <a:prstGeom prst="rect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 Overall Searches within the Division are down 33% YTD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324948" y="3115236"/>
            <a:ext cx="3565909" cy="1261884"/>
          </a:xfrm>
          <a:prstGeom prst="rect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 Possession of Drugs for Personal Use</a:t>
            </a:r>
          </a:p>
          <a:p>
            <a:pPr algn="ctr"/>
            <a:endParaRPr lang="en-IE" sz="800" b="1" dirty="0">
              <a:solidFill>
                <a:schemeClr val="bg1"/>
              </a:solidFill>
            </a:endParaRPr>
          </a:p>
          <a:p>
            <a:pPr algn="ctr"/>
            <a:r>
              <a:rPr lang="en-IE" b="1" dirty="0" smtClean="0">
                <a:solidFill>
                  <a:schemeClr val="bg1"/>
                </a:solidFill>
              </a:rPr>
              <a:t>Down 35% YTD</a:t>
            </a:r>
          </a:p>
          <a:p>
            <a:pPr algn="ctr"/>
            <a:r>
              <a:rPr lang="en-IE" sz="1400" b="1" dirty="0" smtClean="0">
                <a:solidFill>
                  <a:schemeClr val="bg1"/>
                </a:solidFill>
              </a:rPr>
              <a:t>(540 to 349)</a:t>
            </a:r>
            <a:endParaRPr lang="en-IE" sz="1400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378701" y="3115236"/>
            <a:ext cx="3565909" cy="1261884"/>
          </a:xfrm>
          <a:prstGeom prst="rect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 Possession of Drugs for Sale/Supply</a:t>
            </a:r>
          </a:p>
          <a:p>
            <a:pPr algn="ctr"/>
            <a:endParaRPr lang="en-IE" sz="800" b="1" dirty="0">
              <a:solidFill>
                <a:schemeClr val="bg1"/>
              </a:solidFill>
            </a:endParaRPr>
          </a:p>
          <a:p>
            <a:pPr algn="ctr"/>
            <a:r>
              <a:rPr lang="en-IE" b="1" dirty="0" smtClean="0">
                <a:solidFill>
                  <a:schemeClr val="bg1"/>
                </a:solidFill>
              </a:rPr>
              <a:t>Down 14% YTD</a:t>
            </a:r>
          </a:p>
          <a:p>
            <a:pPr algn="ctr"/>
            <a:r>
              <a:rPr lang="en-IE" sz="1400" b="1" dirty="0" smtClean="0">
                <a:solidFill>
                  <a:schemeClr val="bg1"/>
                </a:solidFill>
              </a:rPr>
              <a:t>(122 to 105)</a:t>
            </a:r>
            <a:endParaRPr lang="en-IE" sz="1400" b="1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71195" y="2995973"/>
            <a:ext cx="3565909" cy="1500411"/>
          </a:xfrm>
          <a:prstGeom prst="rect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 Possession of Offensive Weapons</a:t>
            </a:r>
          </a:p>
          <a:p>
            <a:pPr algn="ctr"/>
            <a:endParaRPr lang="en-IE" sz="800" b="1" dirty="0">
              <a:solidFill>
                <a:schemeClr val="bg1"/>
              </a:solidFill>
            </a:endParaRPr>
          </a:p>
          <a:p>
            <a:pPr algn="ctr"/>
            <a:r>
              <a:rPr lang="en-IE" b="1" dirty="0" smtClean="0">
                <a:solidFill>
                  <a:schemeClr val="bg1"/>
                </a:solidFill>
              </a:rPr>
              <a:t>Down 19% YTD</a:t>
            </a:r>
          </a:p>
          <a:p>
            <a:pPr algn="ctr">
              <a:spcAft>
                <a:spcPts val="600"/>
              </a:spcAft>
            </a:pPr>
            <a:r>
              <a:rPr lang="en-IE" sz="1400" b="1" dirty="0" smtClean="0">
                <a:solidFill>
                  <a:schemeClr val="bg1"/>
                </a:solidFill>
              </a:rPr>
              <a:t>(70 to 57)</a:t>
            </a:r>
          </a:p>
          <a:p>
            <a:pPr algn="ctr"/>
            <a:r>
              <a:rPr lang="en-IE" sz="1050" b="1" i="1" dirty="0" smtClean="0">
                <a:solidFill>
                  <a:schemeClr val="bg1"/>
                </a:solidFill>
              </a:rPr>
              <a:t>Crime </a:t>
            </a:r>
            <a:r>
              <a:rPr lang="en-IE" sz="1050" b="1" i="1" dirty="0">
                <a:solidFill>
                  <a:schemeClr val="bg1"/>
                </a:solidFill>
              </a:rPr>
              <a:t>Counting Rules not </a:t>
            </a:r>
            <a:r>
              <a:rPr lang="en-IE" sz="1050" b="1" i="1" dirty="0" smtClean="0">
                <a:solidFill>
                  <a:schemeClr val="bg1"/>
                </a:solidFill>
              </a:rPr>
              <a:t>applied</a:t>
            </a:r>
            <a:endParaRPr lang="en-IE" sz="105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23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5151" y="92165"/>
            <a:ext cx="2904566" cy="400110"/>
          </a:xfrm>
          <a:prstGeom prst="rect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2000" b="1" dirty="0" smtClean="0">
                <a:solidFill>
                  <a:schemeClr val="bg1"/>
                </a:solidFill>
              </a:rPr>
              <a:t>Traffic</a:t>
            </a:r>
            <a:endParaRPr lang="en-IE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15151" y="648486"/>
            <a:ext cx="6304521" cy="1200329"/>
          </a:xfrm>
          <a:prstGeom prst="rect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IE" b="1" dirty="0" smtClean="0">
                <a:solidFill>
                  <a:schemeClr val="bg1"/>
                </a:solidFill>
              </a:rPr>
              <a:t>Fatal Collisions  </a:t>
            </a:r>
            <a:r>
              <a:rPr lang="en-IE" dirty="0" smtClean="0">
                <a:solidFill>
                  <a:schemeClr val="bg1"/>
                </a:solidFill>
              </a:rPr>
              <a:t>There were </a:t>
            </a:r>
            <a:r>
              <a:rPr lang="en-IE" b="1" dirty="0" smtClean="0">
                <a:solidFill>
                  <a:schemeClr val="bg1"/>
                </a:solidFill>
              </a:rPr>
              <a:t>8</a:t>
            </a:r>
            <a:r>
              <a:rPr lang="en-IE" dirty="0" smtClean="0">
                <a:solidFill>
                  <a:schemeClr val="bg1"/>
                </a:solidFill>
              </a:rPr>
              <a:t> Fatal Collisions compared with </a:t>
            </a:r>
            <a:r>
              <a:rPr lang="en-IE" b="1" dirty="0" smtClean="0">
                <a:solidFill>
                  <a:schemeClr val="bg1"/>
                </a:solidFill>
              </a:rPr>
              <a:t>8</a:t>
            </a:r>
            <a:r>
              <a:rPr lang="en-IE" dirty="0" smtClean="0">
                <a:solidFill>
                  <a:schemeClr val="bg1"/>
                </a:solidFill>
              </a:rPr>
              <a:t> for the same period last year</a:t>
            </a:r>
            <a:endParaRPr lang="en-IE" b="1" dirty="0" smtClean="0">
              <a:solidFill>
                <a:schemeClr val="bg1"/>
              </a:solidFill>
            </a:endParaRPr>
          </a:p>
          <a:p>
            <a:endParaRPr lang="en-IE" b="1" dirty="0" smtClean="0">
              <a:solidFill>
                <a:schemeClr val="bg1"/>
              </a:solidFill>
            </a:endParaRPr>
          </a:p>
          <a:p>
            <a:r>
              <a:rPr lang="en-IE" b="1" dirty="0" smtClean="0">
                <a:solidFill>
                  <a:schemeClr val="bg1"/>
                </a:solidFill>
              </a:rPr>
              <a:t>Serious Injury Collisions </a:t>
            </a:r>
            <a:r>
              <a:rPr lang="en-IE" dirty="0" smtClean="0">
                <a:solidFill>
                  <a:schemeClr val="bg1"/>
                </a:solidFill>
              </a:rPr>
              <a:t>are up</a:t>
            </a:r>
            <a:r>
              <a:rPr lang="en-IE" b="1" dirty="0" smtClean="0">
                <a:solidFill>
                  <a:schemeClr val="bg1"/>
                </a:solidFill>
              </a:rPr>
              <a:t> 18% </a:t>
            </a:r>
            <a:r>
              <a:rPr lang="en-IE" dirty="0" smtClean="0">
                <a:solidFill>
                  <a:schemeClr val="bg1"/>
                </a:solidFill>
              </a:rPr>
              <a:t>(33 to 39)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3728" y="2063282"/>
            <a:ext cx="3733851" cy="1169551"/>
          </a:xfrm>
          <a:prstGeom prst="rect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</a:rPr>
              <a:t>There have been </a:t>
            </a:r>
            <a:r>
              <a:rPr lang="en-IE" b="1" dirty="0" smtClean="0">
                <a:solidFill>
                  <a:schemeClr val="bg1"/>
                </a:solidFill>
              </a:rPr>
              <a:t>3,421 MIT </a:t>
            </a:r>
            <a:r>
              <a:rPr lang="en-IE" dirty="0" smtClean="0">
                <a:solidFill>
                  <a:schemeClr val="bg1"/>
                </a:solidFill>
              </a:rPr>
              <a:t>Checkpoints conducted in the Division –  </a:t>
            </a:r>
            <a:r>
              <a:rPr lang="en-IE" sz="1600" dirty="0" smtClean="0">
                <a:solidFill>
                  <a:schemeClr val="bg1"/>
                </a:solidFill>
              </a:rPr>
              <a:t>(up 38% from 2,478 YTD last year)</a:t>
            </a:r>
            <a:endParaRPr lang="en-IE" sz="1200" dirty="0">
              <a:solidFill>
                <a:schemeClr val="bg1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4261314" y="2387436"/>
            <a:ext cx="748300" cy="43000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TextBox 21"/>
          <p:cNvSpPr txBox="1"/>
          <p:nvPr/>
        </p:nvSpPr>
        <p:spPr>
          <a:xfrm>
            <a:off x="5078646" y="2053177"/>
            <a:ext cx="2945072" cy="1169551"/>
          </a:xfrm>
          <a:prstGeom prst="rect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</a:rPr>
              <a:t>This has resulted in </a:t>
            </a:r>
            <a:r>
              <a:rPr lang="en-IE" b="1" dirty="0" smtClean="0">
                <a:solidFill>
                  <a:schemeClr val="bg1"/>
                </a:solidFill>
              </a:rPr>
              <a:t>262 Driving While Intoxicated Offences</a:t>
            </a:r>
            <a:r>
              <a:rPr lang="en-IE" dirty="0" smtClean="0">
                <a:solidFill>
                  <a:schemeClr val="bg1"/>
                </a:solidFill>
              </a:rPr>
              <a:t>  </a:t>
            </a:r>
            <a:r>
              <a:rPr lang="en-IE" sz="1600" dirty="0" smtClean="0">
                <a:solidFill>
                  <a:schemeClr val="bg1"/>
                </a:solidFill>
              </a:rPr>
              <a:t>(up 3% from 255 YTD last year)</a:t>
            </a:r>
            <a:endParaRPr lang="en-IE" sz="1600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0226" y="3343073"/>
            <a:ext cx="11611543" cy="3416320"/>
          </a:xfrm>
          <a:prstGeom prst="rect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IE" dirty="0" smtClean="0">
                <a:solidFill>
                  <a:schemeClr val="bg1"/>
                </a:solidFill>
              </a:rPr>
              <a:t>Our most recent data regarding </a:t>
            </a:r>
            <a:r>
              <a:rPr lang="en-IE" b="1" dirty="0" smtClean="0">
                <a:solidFill>
                  <a:schemeClr val="bg1"/>
                </a:solidFill>
              </a:rPr>
              <a:t>LifeSaver Offences </a:t>
            </a:r>
            <a:r>
              <a:rPr lang="en-IE" dirty="0" smtClean="0">
                <a:solidFill>
                  <a:schemeClr val="bg1"/>
                </a:solidFill>
              </a:rPr>
              <a:t>shows the following </a:t>
            </a:r>
            <a:r>
              <a:rPr lang="en-IE" b="1" u="sng" dirty="0" smtClean="0">
                <a:solidFill>
                  <a:schemeClr val="bg1"/>
                </a:solidFill>
              </a:rPr>
              <a:t>Jan to Oct Trends</a:t>
            </a:r>
          </a:p>
          <a:p>
            <a:endParaRPr lang="en-IE" dirty="0">
              <a:solidFill>
                <a:schemeClr val="bg1"/>
              </a:solidFill>
            </a:endParaRPr>
          </a:p>
          <a:p>
            <a:endParaRPr lang="en-IE" dirty="0" smtClean="0">
              <a:solidFill>
                <a:schemeClr val="bg1"/>
              </a:solidFill>
            </a:endParaRPr>
          </a:p>
          <a:p>
            <a:endParaRPr lang="en-IE" dirty="0">
              <a:solidFill>
                <a:schemeClr val="bg1"/>
              </a:solidFill>
            </a:endParaRPr>
          </a:p>
          <a:p>
            <a:endParaRPr lang="en-IE" dirty="0" smtClean="0">
              <a:solidFill>
                <a:schemeClr val="bg1"/>
              </a:solidFill>
            </a:endParaRPr>
          </a:p>
          <a:p>
            <a:endParaRPr lang="en-IE" dirty="0">
              <a:solidFill>
                <a:schemeClr val="bg1"/>
              </a:solidFill>
            </a:endParaRPr>
          </a:p>
          <a:p>
            <a:endParaRPr lang="en-IE" dirty="0" smtClean="0">
              <a:solidFill>
                <a:schemeClr val="bg1"/>
              </a:solidFill>
            </a:endParaRPr>
          </a:p>
          <a:p>
            <a:endParaRPr lang="en-IE" dirty="0">
              <a:solidFill>
                <a:schemeClr val="bg1"/>
              </a:solidFill>
            </a:endParaRPr>
          </a:p>
          <a:p>
            <a:endParaRPr lang="en-IE" dirty="0" smtClean="0">
              <a:solidFill>
                <a:schemeClr val="bg1"/>
              </a:solidFill>
            </a:endParaRPr>
          </a:p>
          <a:p>
            <a:endParaRPr lang="en-IE" dirty="0" smtClean="0">
              <a:solidFill>
                <a:schemeClr val="bg1"/>
              </a:solidFill>
            </a:endParaRPr>
          </a:p>
          <a:p>
            <a:endParaRPr lang="en-IE" dirty="0">
              <a:solidFill>
                <a:schemeClr val="bg1"/>
              </a:solidFill>
            </a:endParaRPr>
          </a:p>
          <a:p>
            <a:endParaRPr lang="en-IE" dirty="0">
              <a:solidFill>
                <a:schemeClr val="bg1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300" y="3650011"/>
            <a:ext cx="2213722" cy="265646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0294" y="3989359"/>
            <a:ext cx="1911409" cy="205723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7461" y="3976976"/>
            <a:ext cx="2109434" cy="200253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123300" y="6138880"/>
            <a:ext cx="2034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b="1" dirty="0" smtClean="0">
                <a:solidFill>
                  <a:schemeClr val="bg1"/>
                </a:solidFill>
              </a:rPr>
              <a:t>-34%</a:t>
            </a:r>
          </a:p>
          <a:p>
            <a:pPr algn="ctr"/>
            <a:r>
              <a:rPr lang="en-IE" sz="1600" b="1" dirty="0" smtClean="0">
                <a:solidFill>
                  <a:schemeClr val="bg1"/>
                </a:solidFill>
              </a:rPr>
              <a:t>(818 to 540</a:t>
            </a:r>
            <a:r>
              <a:rPr lang="en-IE" sz="1400" b="1" dirty="0" smtClean="0">
                <a:solidFill>
                  <a:schemeClr val="bg1"/>
                </a:solidFill>
              </a:rPr>
              <a:t>)</a:t>
            </a:r>
            <a:endParaRPr lang="en-IE" sz="1400" b="1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78646" y="6138880"/>
            <a:ext cx="2034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b="1" dirty="0" smtClean="0">
                <a:solidFill>
                  <a:schemeClr val="bg1"/>
                </a:solidFill>
              </a:rPr>
              <a:t>+28%</a:t>
            </a:r>
          </a:p>
          <a:p>
            <a:pPr algn="ctr"/>
            <a:r>
              <a:rPr lang="en-IE" sz="1600" b="1" dirty="0" smtClean="0">
                <a:solidFill>
                  <a:schemeClr val="bg1"/>
                </a:solidFill>
              </a:rPr>
              <a:t>(203 to 260)</a:t>
            </a:r>
            <a:endParaRPr lang="en-IE" sz="16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994824" y="6153726"/>
            <a:ext cx="2034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600" b="1" dirty="0" smtClean="0">
                <a:solidFill>
                  <a:schemeClr val="bg1"/>
                </a:solidFill>
              </a:rPr>
              <a:t>-20%</a:t>
            </a:r>
          </a:p>
          <a:p>
            <a:pPr algn="ctr"/>
            <a:r>
              <a:rPr lang="en-IE" sz="1600" b="1" dirty="0" smtClean="0">
                <a:solidFill>
                  <a:schemeClr val="bg1"/>
                </a:solidFill>
              </a:rPr>
              <a:t>(4,156 to 3,324</a:t>
            </a:r>
            <a:r>
              <a:rPr lang="en-IE" sz="1400" b="1" dirty="0" smtClean="0">
                <a:solidFill>
                  <a:schemeClr val="bg1"/>
                </a:solidFill>
              </a:rPr>
              <a:t>)</a:t>
            </a:r>
            <a:endParaRPr lang="en-IE" sz="1400" b="1" dirty="0">
              <a:solidFill>
                <a:schemeClr val="bg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8383999" y="2381108"/>
            <a:ext cx="748300" cy="43000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7" name="TextBox 16"/>
          <p:cNvSpPr txBox="1"/>
          <p:nvPr/>
        </p:nvSpPr>
        <p:spPr>
          <a:xfrm>
            <a:off x="9307877" y="2109448"/>
            <a:ext cx="2445973" cy="1077218"/>
          </a:xfrm>
          <a:prstGeom prst="rect">
            <a:avLst/>
          </a:prstGeom>
          <a:solidFill>
            <a:schemeClr val="tx1"/>
          </a:solidFill>
          <a:ln w="158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IE" sz="1600" dirty="0" smtClean="0">
                <a:solidFill>
                  <a:schemeClr val="bg1"/>
                </a:solidFill>
              </a:rPr>
              <a:t>This figure includes </a:t>
            </a:r>
            <a:r>
              <a:rPr lang="en-IE" sz="1600" b="1" dirty="0" smtClean="0">
                <a:solidFill>
                  <a:schemeClr val="bg1"/>
                </a:solidFill>
              </a:rPr>
              <a:t>58 Drug Driving Offences </a:t>
            </a:r>
            <a:r>
              <a:rPr lang="en-IE" sz="1600" dirty="0" smtClean="0">
                <a:solidFill>
                  <a:schemeClr val="bg1"/>
                </a:solidFill>
              </a:rPr>
              <a:t>(</a:t>
            </a:r>
            <a:r>
              <a:rPr lang="en-IE" sz="1600" dirty="0">
                <a:solidFill>
                  <a:schemeClr val="bg1"/>
                </a:solidFill>
              </a:rPr>
              <a:t>down </a:t>
            </a:r>
            <a:r>
              <a:rPr lang="en-IE" sz="1600" dirty="0" smtClean="0">
                <a:solidFill>
                  <a:schemeClr val="bg1"/>
                </a:solidFill>
              </a:rPr>
              <a:t>19% </a:t>
            </a:r>
            <a:r>
              <a:rPr lang="en-IE" sz="1600" dirty="0">
                <a:solidFill>
                  <a:schemeClr val="bg1"/>
                </a:solidFill>
              </a:rPr>
              <a:t>from </a:t>
            </a:r>
            <a:r>
              <a:rPr lang="en-IE" sz="1600" dirty="0" smtClean="0">
                <a:solidFill>
                  <a:schemeClr val="bg1"/>
                </a:solidFill>
              </a:rPr>
              <a:t>72 </a:t>
            </a:r>
            <a:r>
              <a:rPr lang="en-IE" sz="1600" dirty="0">
                <a:solidFill>
                  <a:schemeClr val="bg1"/>
                </a:solidFill>
              </a:rPr>
              <a:t>YTD last year</a:t>
            </a:r>
            <a:r>
              <a:rPr lang="en-IE" sz="1600" dirty="0" smtClean="0">
                <a:solidFill>
                  <a:schemeClr val="bg1"/>
                </a:solidFill>
              </a:rPr>
              <a:t>)</a:t>
            </a:r>
            <a:endParaRPr lang="en-I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75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11798</TotalTime>
  <Words>779</Words>
  <Application>Microsoft Office PowerPoint</Application>
  <PresentationFormat>Widescreen</PresentationFormat>
  <Paragraphs>189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Cambria</vt:lpstr>
      <vt:lpstr>Century Gothic</vt:lpstr>
      <vt:lpstr>Georgia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 Garda Síochána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S0752096</dc:creator>
  <cp:lastModifiedBy>S3015349</cp:lastModifiedBy>
  <cp:revision>208</cp:revision>
  <cp:lastPrinted>2021-12-13T18:56:32Z</cp:lastPrinted>
  <dcterms:created xsi:type="dcterms:W3CDTF">2018-12-04T14:55:35Z</dcterms:created>
  <dcterms:modified xsi:type="dcterms:W3CDTF">2022-12-06T14:34:32Z</dcterms:modified>
</cp:coreProperties>
</file>